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ejaVu Serif" charset="1" panose="02060603050605020204"/>
      <p:regular r:id="rId11"/>
    </p:embeddedFont>
    <p:embeddedFont>
      <p:font typeface="DejaVu Serif Bold" charset="1" panose="02060803050605020204"/>
      <p:regular r:id="rId12"/>
    </p:embeddedFont>
    <p:embeddedFont>
      <p:font typeface="DejaVu Serif Italics" charset="1" panose="020606030503050B0204"/>
      <p:regular r:id="rId13"/>
    </p:embeddedFont>
    <p:embeddedFont>
      <p:font typeface="DejaVu Serif Bold Italics" charset="1" panose="020608030503050B0204"/>
      <p:regular r:id="rId14"/>
    </p:embeddedFont>
    <p:embeddedFont>
      <p:font typeface="Andada" charset="1" panose="02000000000000000000"/>
      <p:regular r:id="rId15"/>
    </p:embeddedFont>
    <p:embeddedFont>
      <p:font typeface="Andada Bold" charset="1" panose="02000000000000000000"/>
      <p:regular r:id="rId16"/>
    </p:embeddedFont>
    <p:embeddedFont>
      <p:font typeface="Andada Italics" charset="1" panose="02000000000000000000"/>
      <p:regular r:id="rId17"/>
    </p:embeddedFont>
    <p:embeddedFont>
      <p:font typeface="Andada Bold Italics" charset="1" panose="02000000000000000000"/>
      <p:regular r:id="rId18"/>
    </p:embeddedFont>
    <p:embeddedFont>
      <p:font typeface="Garet" charset="1" panose="00000000000000000000"/>
      <p:regular r:id="rId19"/>
    </p:embeddedFont>
    <p:embeddedFont>
      <p:font typeface="Garet Bold" charset="1" panose="00000000000000000000"/>
      <p:regular r:id="rId20"/>
    </p:embeddedFont>
    <p:embeddedFont>
      <p:font typeface="Garet Italics" charset="1" panose="00000000000000000000"/>
      <p:regular r:id="rId21"/>
    </p:embeddedFont>
    <p:embeddedFont>
      <p:font typeface="Garet Bold Italics" charset="1" panose="00000000000000000000"/>
      <p:regular r:id="rId22"/>
    </p:embeddedFont>
    <p:embeddedFont>
      <p:font typeface="Garet Light" charset="1" panose="00000000000000000000"/>
      <p:regular r:id="rId23"/>
    </p:embeddedFont>
    <p:embeddedFont>
      <p:font typeface="Garet Ultra-Bold" charset="1" panose="00000000000000000000"/>
      <p:regular r:id="rId24"/>
    </p:embeddedFont>
    <p:embeddedFont>
      <p:font typeface="Garet Ultra-Bold Italics" charset="1" panose="00000000000000000000"/>
      <p:regular r:id="rId25"/>
    </p:embeddedFont>
    <p:embeddedFont>
      <p:font typeface="Garet Heavy" charset="1" panose="00000000000000000000"/>
      <p:regular r:id="rId26"/>
    </p:embeddedFont>
    <p:embeddedFont>
      <p:font typeface="Garet Heavy Italics" charset="1" panose="000000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54358" y="3102584"/>
            <a:ext cx="11332567" cy="5316513"/>
          </a:xfrm>
          <a:custGeom>
            <a:avLst/>
            <a:gdLst/>
            <a:ahLst/>
            <a:cxnLst/>
            <a:rect r="r" b="b" t="t" l="l"/>
            <a:pathLst>
              <a:path h="5316513" w="11332567">
                <a:moveTo>
                  <a:pt x="0" y="0"/>
                </a:moveTo>
                <a:lnTo>
                  <a:pt x="11332567" y="0"/>
                </a:lnTo>
                <a:lnTo>
                  <a:pt x="11332567" y="5316513"/>
                </a:lnTo>
                <a:lnTo>
                  <a:pt x="0" y="5316513"/>
                </a:lnTo>
                <a:lnTo>
                  <a:pt x="0" y="0"/>
                </a:lnTo>
                <a:close/>
              </a:path>
            </a:pathLst>
          </a:custGeom>
          <a:blipFill>
            <a:blip r:embed="rId2"/>
            <a:stretch>
              <a:fillRect l="0" t="0" r="0" b="0"/>
            </a:stretch>
          </a:blipFill>
        </p:spPr>
      </p:sp>
      <p:sp>
        <p:nvSpPr>
          <p:cNvPr name="TextBox 3" id="3"/>
          <p:cNvSpPr txBox="true"/>
          <p:nvPr/>
        </p:nvSpPr>
        <p:spPr>
          <a:xfrm rot="0">
            <a:off x="3678584" y="1348158"/>
            <a:ext cx="10930833" cy="998198"/>
          </a:xfrm>
          <a:prstGeom prst="rect">
            <a:avLst/>
          </a:prstGeom>
        </p:spPr>
        <p:txBody>
          <a:bodyPr anchor="t" rtlCol="false" tIns="0" lIns="0" bIns="0" rIns="0">
            <a:spAutoFit/>
          </a:bodyPr>
          <a:lstStyle/>
          <a:p>
            <a:pPr algn="ctr">
              <a:lnSpc>
                <a:spcPts val="3779"/>
              </a:lnSpc>
            </a:pPr>
            <a:r>
              <a:rPr lang="en-US" sz="4199">
                <a:solidFill>
                  <a:srgbClr val="D9D9D9"/>
                </a:solidFill>
                <a:latin typeface="Garet"/>
              </a:rPr>
              <a:t>İLİŞKİSEL VE İLİŞKİSEL OLMAYAN VERİ TABANI SİSTEMLERİ</a:t>
            </a:r>
          </a:p>
        </p:txBody>
      </p:sp>
      <p:sp>
        <p:nvSpPr>
          <p:cNvPr name="TextBox 4" id="4"/>
          <p:cNvSpPr txBox="true"/>
          <p:nvPr/>
        </p:nvSpPr>
        <p:spPr>
          <a:xfrm rot="0">
            <a:off x="15186925" y="8557444"/>
            <a:ext cx="2812969" cy="1315987"/>
          </a:xfrm>
          <a:prstGeom prst="rect">
            <a:avLst/>
          </a:prstGeom>
        </p:spPr>
        <p:txBody>
          <a:bodyPr anchor="t" rtlCol="false" tIns="0" lIns="0" bIns="0" rIns="0">
            <a:spAutoFit/>
          </a:bodyPr>
          <a:lstStyle/>
          <a:p>
            <a:pPr algn="ctr">
              <a:lnSpc>
                <a:spcPts val="5251"/>
              </a:lnSpc>
              <a:spcBef>
                <a:spcPct val="0"/>
              </a:spcBef>
            </a:pPr>
            <a:r>
              <a:rPr lang="en-US" sz="3751">
                <a:solidFill>
                  <a:srgbClr val="D9D9D9"/>
                </a:solidFill>
                <a:latin typeface="Archivo Black"/>
              </a:rPr>
              <a:t>ömer körükmez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39491" y="1554815"/>
            <a:ext cx="5055029" cy="5739081"/>
          </a:xfrm>
          <a:custGeom>
            <a:avLst/>
            <a:gdLst/>
            <a:ahLst/>
            <a:cxnLst/>
            <a:rect r="r" b="b" t="t" l="l"/>
            <a:pathLst>
              <a:path h="5739081" w="5055029">
                <a:moveTo>
                  <a:pt x="0" y="0"/>
                </a:moveTo>
                <a:lnTo>
                  <a:pt x="5055028" y="0"/>
                </a:lnTo>
                <a:lnTo>
                  <a:pt x="5055028" y="5739081"/>
                </a:lnTo>
                <a:lnTo>
                  <a:pt x="0" y="5739081"/>
                </a:lnTo>
                <a:lnTo>
                  <a:pt x="0" y="0"/>
                </a:lnTo>
                <a:close/>
              </a:path>
            </a:pathLst>
          </a:custGeom>
          <a:blipFill>
            <a:blip r:embed="rId2"/>
            <a:stretch>
              <a:fillRect l="0" t="0" r="0" b="0"/>
            </a:stretch>
          </a:blipFill>
        </p:spPr>
      </p:sp>
      <p:sp>
        <p:nvSpPr>
          <p:cNvPr name="TextBox 3" id="3"/>
          <p:cNvSpPr txBox="true"/>
          <p:nvPr/>
        </p:nvSpPr>
        <p:spPr>
          <a:xfrm rot="0">
            <a:off x="3125531" y="431692"/>
            <a:ext cx="12036939" cy="597008"/>
          </a:xfrm>
          <a:prstGeom prst="rect">
            <a:avLst/>
          </a:prstGeom>
        </p:spPr>
        <p:txBody>
          <a:bodyPr anchor="t" rtlCol="false" tIns="0" lIns="0" bIns="0" rIns="0">
            <a:spAutoFit/>
          </a:bodyPr>
          <a:lstStyle/>
          <a:p>
            <a:pPr algn="ctr">
              <a:lnSpc>
                <a:spcPts val="4724"/>
              </a:lnSpc>
              <a:spcBef>
                <a:spcPct val="0"/>
              </a:spcBef>
            </a:pPr>
            <a:r>
              <a:rPr lang="en-US" sz="3374">
                <a:solidFill>
                  <a:srgbClr val="FFFFFF"/>
                </a:solidFill>
                <a:latin typeface="DejaVu Serif Bold"/>
              </a:rPr>
              <a:t>VERİ TABANI TASARIMI (DATABASE DESIGN)</a:t>
            </a:r>
          </a:p>
        </p:txBody>
      </p:sp>
      <p:sp>
        <p:nvSpPr>
          <p:cNvPr name="TextBox 4" id="4"/>
          <p:cNvSpPr txBox="true"/>
          <p:nvPr/>
        </p:nvSpPr>
        <p:spPr>
          <a:xfrm rot="0">
            <a:off x="1334721" y="1516715"/>
            <a:ext cx="8792982" cy="1899409"/>
          </a:xfrm>
          <a:prstGeom prst="rect">
            <a:avLst/>
          </a:prstGeom>
        </p:spPr>
        <p:txBody>
          <a:bodyPr anchor="t" rtlCol="false" tIns="0" lIns="0" bIns="0" rIns="0">
            <a:spAutoFit/>
          </a:bodyPr>
          <a:lstStyle/>
          <a:p>
            <a:pPr algn="ctr">
              <a:lnSpc>
                <a:spcPts val="2113"/>
              </a:lnSpc>
              <a:spcBef>
                <a:spcPct val="0"/>
              </a:spcBef>
            </a:pPr>
            <a:r>
              <a:rPr lang="en-US" sz="1509">
                <a:solidFill>
                  <a:srgbClr val="FFFFFF"/>
                </a:solidFill>
                <a:latin typeface="DejaVu Serif Bold"/>
              </a:rPr>
              <a:t>BU TASARIMDA GERÇEĞİN GEREKSİNİMLER ÇERÇEVESİNDE VERİ TABANINA AKTARILMASI AMAÇLANIR  ÖNCE GEREKSİNİMLER BELİRLENMELİ VE SONRA VERİNİN MODELİNE GÖRE KULLANILACAK VERİ YAPISI BELİRLENMELİ KULLANICI VE BİLGİSAYAR TARAFINDAN ANLAŞILABİLECEK ŞEKİLDE TASARLANMALI BU TASARLAMAYA ŞEMA ADI VERİLİR KULLANICI VE BİLGİSAYARLAR İÇİN FARKLI DÜZENLER OLDUGUNDAN DOLAYI HER İKİ DÜZEY İÇİNDE FAKLI VERİ MODELLERİ YAPILMALIDIR  </a:t>
            </a:r>
          </a:p>
        </p:txBody>
      </p:sp>
      <p:sp>
        <p:nvSpPr>
          <p:cNvPr name="TextBox 5" id="5"/>
          <p:cNvSpPr txBox="true"/>
          <p:nvPr/>
        </p:nvSpPr>
        <p:spPr>
          <a:xfrm rot="0">
            <a:off x="1604217" y="3892374"/>
            <a:ext cx="8724917" cy="3545610"/>
          </a:xfrm>
          <a:prstGeom prst="rect">
            <a:avLst/>
          </a:prstGeom>
        </p:spPr>
        <p:txBody>
          <a:bodyPr anchor="t" rtlCol="false" tIns="0" lIns="0" bIns="0" rIns="0">
            <a:spAutoFit/>
          </a:bodyPr>
          <a:lstStyle/>
          <a:p>
            <a:pPr algn="ctr">
              <a:lnSpc>
                <a:spcPts val="2509"/>
              </a:lnSpc>
              <a:spcBef>
                <a:spcPct val="0"/>
              </a:spcBef>
            </a:pPr>
            <a:r>
              <a:rPr lang="en-US" sz="1792">
                <a:solidFill>
                  <a:srgbClr val="FFFFFF"/>
                </a:solidFill>
                <a:latin typeface="DejaVu Serif Bold"/>
              </a:rPr>
              <a:t>Geleneksel veri tabanı tasarımında kavramsal tasarım, gereksinimlere göre kavramsal şemanın belirlendiği aşamadır. Kavramsal şema, veri tabanının genel yapısını tanımlayarak kullanıcıların veri tabanını anlamalarını sağlar. Fiziksel tasarım aşamasında ise verinin en yüksek verim için fiziksel olarak nasıl organize edileceği belirlenir ve sonuç iç şema olarak adlandırılır. İç şema, depolama yapıları, kayıt formatları, veri tabanına giriş yolları ve diğer detayları tanımlayan fiziksel veri modellerini kullanır. Bu nedenle, iç şema, yazılım ve donanıma bağımlı bir tanımlamadır. Bu süreçte, kavramsal şemanın veri tabanı yönetim sisteminin veri modeline dönüştürülmesi gerekebilir</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982685" y="334391"/>
            <a:ext cx="12850278" cy="1386034"/>
          </a:xfrm>
          <a:prstGeom prst="rect">
            <a:avLst/>
          </a:prstGeom>
        </p:spPr>
        <p:txBody>
          <a:bodyPr anchor="t" rtlCol="false" tIns="0" lIns="0" bIns="0" rIns="0">
            <a:spAutoFit/>
          </a:bodyPr>
          <a:lstStyle/>
          <a:p>
            <a:pPr algn="ctr">
              <a:lnSpc>
                <a:spcPts val="3620"/>
              </a:lnSpc>
              <a:spcBef>
                <a:spcPct val="0"/>
              </a:spcBef>
            </a:pPr>
            <a:r>
              <a:rPr lang="en-US" sz="2586">
                <a:solidFill>
                  <a:srgbClr val="FFFFFF"/>
                </a:solidFill>
                <a:latin typeface="DejaVu Serif Bold"/>
              </a:rPr>
              <a:t>İLİŞKİSEL VE İLİŞKİSEL </a:t>
            </a:r>
            <a:r>
              <a:rPr lang="en-US" sz="2586">
                <a:solidFill>
                  <a:srgbClr val="FFFFFF"/>
                </a:solidFill>
                <a:latin typeface="DejaVu Serif Bold"/>
              </a:rPr>
              <a:t>OLMAYAN (NoSQL)</a:t>
            </a:r>
          </a:p>
          <a:p>
            <a:pPr algn="ctr">
              <a:lnSpc>
                <a:spcPts val="3620"/>
              </a:lnSpc>
              <a:spcBef>
                <a:spcPct val="0"/>
              </a:spcBef>
            </a:pPr>
            <a:r>
              <a:rPr lang="en-US" sz="2586">
                <a:solidFill>
                  <a:srgbClr val="FFFFFF"/>
                </a:solidFill>
                <a:latin typeface="DejaVu Serif Bold"/>
              </a:rPr>
              <a:t>VERİ TABANI SİSTEMLERİ (RELATIONAL AND NON-</a:t>
            </a:r>
          </a:p>
          <a:p>
            <a:pPr algn="ctr">
              <a:lnSpc>
                <a:spcPts val="3620"/>
              </a:lnSpc>
              <a:spcBef>
                <a:spcPct val="0"/>
              </a:spcBef>
            </a:pPr>
            <a:r>
              <a:rPr lang="en-US" sz="2586">
                <a:solidFill>
                  <a:srgbClr val="FFFFFF"/>
                </a:solidFill>
                <a:latin typeface="DejaVu Serif Bold"/>
              </a:rPr>
              <a:t>RELATIONAL DATABASE (NoSQL) SYSTEMS)</a:t>
            </a:r>
          </a:p>
        </p:txBody>
      </p:sp>
      <p:sp>
        <p:nvSpPr>
          <p:cNvPr name="TextBox 3" id="3"/>
          <p:cNvSpPr txBox="true"/>
          <p:nvPr/>
        </p:nvSpPr>
        <p:spPr>
          <a:xfrm rot="0">
            <a:off x="1292524" y="2964666"/>
            <a:ext cx="16230600" cy="1045054"/>
          </a:xfrm>
          <a:prstGeom prst="rect">
            <a:avLst/>
          </a:prstGeom>
        </p:spPr>
        <p:txBody>
          <a:bodyPr anchor="t" rtlCol="false" tIns="0" lIns="0" bIns="0" rIns="0">
            <a:spAutoFit/>
          </a:bodyPr>
          <a:lstStyle/>
          <a:p>
            <a:pPr algn="ctr">
              <a:lnSpc>
                <a:spcPts val="2717"/>
              </a:lnSpc>
              <a:spcBef>
                <a:spcPct val="0"/>
              </a:spcBef>
            </a:pPr>
            <a:r>
              <a:rPr lang="en-US" sz="1941">
                <a:solidFill>
                  <a:srgbClr val="FFFFFF"/>
                </a:solidFill>
                <a:latin typeface="DejaVu Serif Bold"/>
              </a:rPr>
              <a:t>YAYGIN KULLANILAN BİR VERİ TABANI SİSTEMDİR SATIR VE SÜTÜNLARDAN OLUŞUR BU SATIR VE SÜTÜNLAR TABLOLARI OLUŞTURUR TABLOLAR BİRİBİRİ İLE İLİŞKİLİDİRLER BU İLİŞKİDEN SÖZ EDİLEBİLMESİ İÇİN EN AZ İKİ TABLONUN YER ALMASI VE VERİLERİN BİRBİRİ İLE İLİŞKİLENDİRİLİYO OLMASI LAZIM</a:t>
            </a:r>
          </a:p>
        </p:txBody>
      </p:sp>
      <p:sp>
        <p:nvSpPr>
          <p:cNvPr name="TextBox 4" id="4"/>
          <p:cNvSpPr txBox="true"/>
          <p:nvPr/>
        </p:nvSpPr>
        <p:spPr>
          <a:xfrm rot="0">
            <a:off x="2982685" y="5067300"/>
            <a:ext cx="12850278" cy="4032771"/>
          </a:xfrm>
          <a:prstGeom prst="rect">
            <a:avLst/>
          </a:prstGeom>
        </p:spPr>
        <p:txBody>
          <a:bodyPr anchor="t" rtlCol="false" tIns="0" lIns="0" bIns="0" rIns="0">
            <a:spAutoFit/>
          </a:bodyPr>
          <a:lstStyle/>
          <a:p>
            <a:pPr algn="ctr">
              <a:lnSpc>
                <a:spcPts val="4504"/>
              </a:lnSpc>
              <a:spcBef>
                <a:spcPct val="0"/>
              </a:spcBef>
            </a:pPr>
            <a:r>
              <a:rPr lang="en-US" sz="3217">
                <a:solidFill>
                  <a:srgbClr val="FFFFFF"/>
                </a:solidFill>
                <a:latin typeface="DejaVu Serif Bold"/>
              </a:rPr>
              <a:t>ACID; klasik ilişkisel veri tabanı sistemlerinde sağlanan</a:t>
            </a:r>
          </a:p>
          <a:p>
            <a:pPr algn="ctr">
              <a:lnSpc>
                <a:spcPts val="4504"/>
              </a:lnSpc>
              <a:spcBef>
                <a:spcPct val="0"/>
              </a:spcBef>
            </a:pPr>
            <a:r>
              <a:rPr lang="en-US" sz="3217">
                <a:solidFill>
                  <a:srgbClr val="FFFFFF"/>
                </a:solidFill>
                <a:latin typeface="DejaVu Serif Bold"/>
              </a:rPr>
              <a:t>temel özellikler aşağıda sıralanmıştır</a:t>
            </a:r>
          </a:p>
          <a:p>
            <a:pPr algn="ctr">
              <a:lnSpc>
                <a:spcPts val="4504"/>
              </a:lnSpc>
              <a:spcBef>
                <a:spcPct val="0"/>
              </a:spcBef>
            </a:pPr>
          </a:p>
          <a:p>
            <a:pPr algn="ctr">
              <a:lnSpc>
                <a:spcPts val="4504"/>
              </a:lnSpc>
              <a:spcBef>
                <a:spcPct val="0"/>
              </a:spcBef>
            </a:pPr>
            <a:r>
              <a:rPr lang="en-US" sz="3217">
                <a:solidFill>
                  <a:srgbClr val="FFFFFF"/>
                </a:solidFill>
                <a:latin typeface="DejaVu Serif Bold"/>
                <a:sym typeface="DejaVu Serif Bold"/>
              </a:rPr>
              <a:t> Bölünmezlik (Atomicity)</a:t>
            </a:r>
          </a:p>
          <a:p>
            <a:pPr algn="ctr">
              <a:lnSpc>
                <a:spcPts val="4504"/>
              </a:lnSpc>
              <a:spcBef>
                <a:spcPct val="0"/>
              </a:spcBef>
            </a:pPr>
            <a:r>
              <a:rPr lang="en-US" sz="3217">
                <a:solidFill>
                  <a:srgbClr val="FFFFFF"/>
                </a:solidFill>
                <a:latin typeface="DejaVu Serif Bold"/>
                <a:sym typeface="DejaVu Serif Bold"/>
              </a:rPr>
              <a:t> Tutarlılık (Consistency)</a:t>
            </a:r>
          </a:p>
          <a:p>
            <a:pPr algn="ctr">
              <a:lnSpc>
                <a:spcPts val="4504"/>
              </a:lnSpc>
              <a:spcBef>
                <a:spcPct val="0"/>
              </a:spcBef>
            </a:pPr>
            <a:r>
              <a:rPr lang="en-US" sz="3217">
                <a:solidFill>
                  <a:srgbClr val="FFFFFF"/>
                </a:solidFill>
                <a:latin typeface="DejaVu Serif Bold"/>
                <a:sym typeface="DejaVu Serif Bold"/>
              </a:rPr>
              <a:t> İzolasyon (Isolation)</a:t>
            </a:r>
          </a:p>
          <a:p>
            <a:pPr algn="ctr">
              <a:lnSpc>
                <a:spcPts val="4504"/>
              </a:lnSpc>
              <a:spcBef>
                <a:spcPct val="0"/>
              </a:spcBef>
            </a:pPr>
            <a:r>
              <a:rPr lang="en-US" sz="3217">
                <a:solidFill>
                  <a:srgbClr val="FFFFFF"/>
                </a:solidFill>
                <a:latin typeface="DejaVu Serif Bold"/>
                <a:sym typeface="DejaVu Serif Bold"/>
              </a:rPr>
              <a:t> Dayanıklılık (Durability)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331356" y="4093263"/>
            <a:ext cx="9515903" cy="5683808"/>
          </a:xfrm>
          <a:custGeom>
            <a:avLst/>
            <a:gdLst/>
            <a:ahLst/>
            <a:cxnLst/>
            <a:rect r="r" b="b" t="t" l="l"/>
            <a:pathLst>
              <a:path h="5683808" w="9515903">
                <a:moveTo>
                  <a:pt x="0" y="0"/>
                </a:moveTo>
                <a:lnTo>
                  <a:pt x="9515903" y="0"/>
                </a:lnTo>
                <a:lnTo>
                  <a:pt x="9515903" y="5683808"/>
                </a:lnTo>
                <a:lnTo>
                  <a:pt x="0" y="5683808"/>
                </a:lnTo>
                <a:lnTo>
                  <a:pt x="0" y="0"/>
                </a:lnTo>
                <a:close/>
              </a:path>
            </a:pathLst>
          </a:custGeom>
          <a:blipFill>
            <a:blip r:embed="rId2"/>
            <a:stretch>
              <a:fillRect l="0" t="0" r="-267" b="0"/>
            </a:stretch>
          </a:blipFill>
        </p:spPr>
      </p:sp>
      <p:sp>
        <p:nvSpPr>
          <p:cNvPr name="TextBox 3" id="3"/>
          <p:cNvSpPr txBox="true"/>
          <p:nvPr/>
        </p:nvSpPr>
        <p:spPr>
          <a:xfrm rot="0">
            <a:off x="223293" y="557036"/>
            <a:ext cx="17841414" cy="3039887"/>
          </a:xfrm>
          <a:prstGeom prst="rect">
            <a:avLst/>
          </a:prstGeom>
        </p:spPr>
        <p:txBody>
          <a:bodyPr anchor="t" rtlCol="false" tIns="0" lIns="0" bIns="0" rIns="0">
            <a:spAutoFit/>
          </a:bodyPr>
          <a:lstStyle/>
          <a:p>
            <a:pPr algn="ctr">
              <a:lnSpc>
                <a:spcPts val="3387"/>
              </a:lnSpc>
              <a:spcBef>
                <a:spcPct val="0"/>
              </a:spcBef>
            </a:pPr>
            <a:r>
              <a:rPr lang="en-US" sz="2419">
                <a:solidFill>
                  <a:srgbClr val="FFFFFF"/>
                </a:solidFill>
                <a:latin typeface="DejaVu Serif Bold"/>
              </a:rPr>
              <a:t>İlişkisel olmayan (NoSQL) veri tabanı  1998 yılında ilk olarak Carlo Strozzi tarafından kullanılmıştır</a:t>
            </a:r>
          </a:p>
          <a:p>
            <a:pPr algn="ctr">
              <a:lnSpc>
                <a:spcPts val="3387"/>
              </a:lnSpc>
              <a:spcBef>
                <a:spcPct val="0"/>
              </a:spcBef>
            </a:pPr>
            <a:r>
              <a:rPr lang="en-US" sz="2419">
                <a:solidFill>
                  <a:srgbClr val="FFFFFF"/>
                </a:solidFill>
                <a:latin typeface="DejaVu Serif Bold"/>
              </a:rPr>
              <a:t>NoSQL  ilişkisel veri tabanı sistemlerine rakip olarak ortaya çıkmıştır</a:t>
            </a:r>
          </a:p>
          <a:p>
            <a:pPr algn="ctr">
              <a:lnSpc>
                <a:spcPts val="3387"/>
              </a:lnSpc>
              <a:spcBef>
                <a:spcPct val="0"/>
              </a:spcBef>
            </a:pPr>
            <a:r>
              <a:rPr lang="en-US" sz="2419">
                <a:solidFill>
                  <a:srgbClr val="FFFFFF"/>
                </a:solidFill>
                <a:latin typeface="DejaVu Serif Bold"/>
              </a:rPr>
              <a:t>Günlük 7 TB`lık işlem hacmine sahip Twitter ve 10 TB`lık Facebook örneğindeki gibi, çok büyük verilerin depolanması ve yazılmasında ilişkisel veri tabanlarının eksik kaldığı hususlarda, yatay ölçekleme yapan dağıtık NoSQL çözümleri geliştirilmiştir.</a:t>
            </a:r>
          </a:p>
          <a:p>
            <a:pPr algn="ctr">
              <a:lnSpc>
                <a:spcPts val="3387"/>
              </a:lnSpc>
              <a:spcBef>
                <a:spcPct val="0"/>
              </a:spcBef>
            </a:pPr>
            <a:r>
              <a:rPr lang="en-US" sz="2419">
                <a:solidFill>
                  <a:srgbClr val="FFFFFF"/>
                </a:solidFill>
                <a:latin typeface="DejaVu Serif Bold"/>
              </a:rPr>
              <a:t>İlişkisel veri tabanı kullanıcılarının, araştırmalar neticesinde NoSQL veri tabanına geçmek istemelerinin nedenleri aşşağıda gösterilmiştir</a:t>
            </a:r>
          </a:p>
        </p:txBody>
      </p:sp>
      <p:sp>
        <p:nvSpPr>
          <p:cNvPr name="TextBox 4" id="4"/>
          <p:cNvSpPr txBox="true"/>
          <p:nvPr/>
        </p:nvSpPr>
        <p:spPr>
          <a:xfrm rot="0">
            <a:off x="447262" y="4924020"/>
            <a:ext cx="7551856" cy="356031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 İlişkisel veri tabanını yerine NoSQL veri</a:t>
            </a:r>
          </a:p>
          <a:p>
            <a:pPr algn="ctr">
              <a:lnSpc>
                <a:spcPts val="3472"/>
              </a:lnSpc>
              <a:spcBef>
                <a:spcPct val="0"/>
              </a:spcBef>
            </a:pPr>
            <a:r>
              <a:rPr lang="en-US" sz="2480">
                <a:solidFill>
                  <a:srgbClr val="FFFFFF"/>
                </a:solidFill>
                <a:latin typeface="DejaVu Serif Bold"/>
              </a:rPr>
              <a:t>tabanını tercihi gereksiz maliyeti azaltır</a:t>
            </a:r>
          </a:p>
          <a:p>
            <a:pPr algn="ctr">
              <a:lnSpc>
                <a:spcPts val="3472"/>
              </a:lnSpc>
              <a:spcBef>
                <a:spcPct val="0"/>
              </a:spcBef>
            </a:pPr>
            <a:r>
              <a:rPr lang="en-US" sz="2480">
                <a:solidFill>
                  <a:srgbClr val="FFFFFF"/>
                </a:solidFill>
                <a:latin typeface="DejaVu Serif Bold"/>
              </a:rPr>
              <a:t>İlişkisel veri tabanlarının kullandığı ACID işlemselliğine</a:t>
            </a:r>
          </a:p>
          <a:p>
            <a:pPr algn="ctr">
              <a:lnSpc>
                <a:spcPts val="3472"/>
              </a:lnSpc>
              <a:spcBef>
                <a:spcPct val="0"/>
              </a:spcBef>
            </a:pPr>
            <a:r>
              <a:rPr lang="en-US" sz="2480">
                <a:solidFill>
                  <a:srgbClr val="FFFFFF"/>
                </a:solidFill>
                <a:latin typeface="DejaVu Serif Bold"/>
              </a:rPr>
              <a:t>karşın NoSQL “BASE” (Basically Available- Soft state-</a:t>
            </a:r>
          </a:p>
          <a:p>
            <a:pPr algn="ctr">
              <a:lnSpc>
                <a:spcPts val="3472"/>
              </a:lnSpc>
              <a:spcBef>
                <a:spcPct val="0"/>
              </a:spcBef>
            </a:pPr>
            <a:r>
              <a:rPr lang="en-US" sz="2480">
                <a:solidFill>
                  <a:srgbClr val="FFFFFF"/>
                </a:solidFill>
                <a:latin typeface="DejaVu Serif Bold"/>
              </a:rPr>
              <a:t>Eventually consistent) kısaltması ile ifade edilir</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230600" cy="88569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Kolay Ulaşılabilirlik (Basically Available):veri ulaşım sorunlarını ortadan kaldırmak için bölünmemiş veriyi farklı sunuculardan sağlar</a:t>
            </a:r>
          </a:p>
        </p:txBody>
      </p:sp>
      <p:sp>
        <p:nvSpPr>
          <p:cNvPr name="TextBox 3" id="3"/>
          <p:cNvSpPr txBox="true"/>
          <p:nvPr/>
        </p:nvSpPr>
        <p:spPr>
          <a:xfrm rot="0">
            <a:off x="1028700" y="3607869"/>
            <a:ext cx="16230600" cy="1323848"/>
          </a:xfrm>
          <a:prstGeom prst="rect">
            <a:avLst/>
          </a:prstGeom>
        </p:spPr>
        <p:txBody>
          <a:bodyPr anchor="t" rtlCol="false" tIns="0" lIns="0" bIns="0" rIns="0">
            <a:spAutoFit/>
          </a:bodyPr>
          <a:lstStyle/>
          <a:p>
            <a:pPr algn="ctr">
              <a:lnSpc>
                <a:spcPts val="3472"/>
              </a:lnSpc>
              <a:spcBef>
                <a:spcPct val="0"/>
              </a:spcBef>
            </a:pPr>
          </a:p>
          <a:p>
            <a:pPr algn="ctr">
              <a:lnSpc>
                <a:spcPts val="3472"/>
              </a:lnSpc>
              <a:spcBef>
                <a:spcPct val="0"/>
              </a:spcBef>
            </a:pPr>
            <a:r>
              <a:rPr lang="en-US" sz="2480">
                <a:solidFill>
                  <a:srgbClr val="FFFFFF"/>
                </a:solidFill>
                <a:latin typeface="DejaVu Serif Bold"/>
              </a:rPr>
              <a:t>Esnek Durum (Soft state): ACID mantığından farklı olaran NoSQL tutarsız verileri kayıt edebilir</a:t>
            </a:r>
          </a:p>
        </p:txBody>
      </p:sp>
      <p:sp>
        <p:nvSpPr>
          <p:cNvPr name="TextBox 4" id="4"/>
          <p:cNvSpPr txBox="true"/>
          <p:nvPr/>
        </p:nvSpPr>
        <p:spPr>
          <a:xfrm rot="0">
            <a:off x="1228791" y="6674792"/>
            <a:ext cx="15830419" cy="960332"/>
          </a:xfrm>
          <a:prstGeom prst="rect">
            <a:avLst/>
          </a:prstGeom>
        </p:spPr>
        <p:txBody>
          <a:bodyPr anchor="t" rtlCol="false" tIns="0" lIns="0" bIns="0" rIns="0">
            <a:spAutoFit/>
          </a:bodyPr>
          <a:lstStyle/>
          <a:p>
            <a:pPr algn="l">
              <a:lnSpc>
                <a:spcPts val="3744"/>
              </a:lnSpc>
              <a:spcBef>
                <a:spcPct val="0"/>
              </a:spcBef>
            </a:pPr>
            <a:r>
              <a:rPr lang="en-US" sz="2674">
                <a:solidFill>
                  <a:srgbClr val="FFFFFF"/>
                </a:solidFill>
                <a:latin typeface="DejaVu Serif Bold"/>
              </a:rPr>
              <a:t>Eninde sonunda Tutarlı (Eventually consistent):</a:t>
            </a:r>
            <a:r>
              <a:rPr lang="en-US" sz="2674">
                <a:solidFill>
                  <a:srgbClr val="FFFFFF"/>
                </a:solidFill>
                <a:latin typeface="DejaVu Serif Bold"/>
              </a:rPr>
              <a:t>uygulamalar anlık tutarlı olmasa bilene  gelecek bi tarihte tutarlı olabilecegi savunulur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90666" y="2779671"/>
            <a:ext cx="4898699" cy="7055070"/>
          </a:xfrm>
          <a:custGeom>
            <a:avLst/>
            <a:gdLst/>
            <a:ahLst/>
            <a:cxnLst/>
            <a:rect r="r" b="b" t="t" l="l"/>
            <a:pathLst>
              <a:path h="7055070" w="4898699">
                <a:moveTo>
                  <a:pt x="0" y="0"/>
                </a:moveTo>
                <a:lnTo>
                  <a:pt x="4898700" y="0"/>
                </a:lnTo>
                <a:lnTo>
                  <a:pt x="4898700" y="7055069"/>
                </a:lnTo>
                <a:lnTo>
                  <a:pt x="0" y="7055069"/>
                </a:lnTo>
                <a:lnTo>
                  <a:pt x="0" y="0"/>
                </a:lnTo>
                <a:close/>
              </a:path>
            </a:pathLst>
          </a:custGeom>
          <a:blipFill>
            <a:blip r:embed="rId2"/>
            <a:stretch>
              <a:fillRect l="0" t="0" r="-1079" b="0"/>
            </a:stretch>
          </a:blipFill>
        </p:spPr>
      </p:sp>
      <p:sp>
        <p:nvSpPr>
          <p:cNvPr name="Freeform 3" id="3"/>
          <p:cNvSpPr/>
          <p:nvPr/>
        </p:nvSpPr>
        <p:spPr>
          <a:xfrm flipH="false" flipV="false" rot="0">
            <a:off x="8674860" y="3343696"/>
            <a:ext cx="7953227" cy="5388655"/>
          </a:xfrm>
          <a:custGeom>
            <a:avLst/>
            <a:gdLst/>
            <a:ahLst/>
            <a:cxnLst/>
            <a:rect r="r" b="b" t="t" l="l"/>
            <a:pathLst>
              <a:path h="5388655" w="7953227">
                <a:moveTo>
                  <a:pt x="0" y="0"/>
                </a:moveTo>
                <a:lnTo>
                  <a:pt x="7953226" y="0"/>
                </a:lnTo>
                <a:lnTo>
                  <a:pt x="7953226" y="5388655"/>
                </a:lnTo>
                <a:lnTo>
                  <a:pt x="0" y="5388655"/>
                </a:lnTo>
                <a:lnTo>
                  <a:pt x="0" y="0"/>
                </a:lnTo>
                <a:close/>
              </a:path>
            </a:pathLst>
          </a:custGeom>
          <a:blipFill>
            <a:blip r:embed="rId3"/>
            <a:stretch>
              <a:fillRect l="0" t="0" r="0" b="0"/>
            </a:stretch>
          </a:blipFill>
        </p:spPr>
      </p:sp>
      <p:sp>
        <p:nvSpPr>
          <p:cNvPr name="TextBox 4" id="4"/>
          <p:cNvSpPr txBox="true"/>
          <p:nvPr/>
        </p:nvSpPr>
        <p:spPr>
          <a:xfrm rot="0">
            <a:off x="1236380" y="685182"/>
            <a:ext cx="15815240" cy="1575676"/>
          </a:xfrm>
          <a:prstGeom prst="rect">
            <a:avLst/>
          </a:prstGeom>
        </p:spPr>
        <p:txBody>
          <a:bodyPr anchor="t" rtlCol="false" tIns="0" lIns="0" bIns="0" rIns="0">
            <a:spAutoFit/>
          </a:bodyPr>
          <a:lstStyle/>
          <a:p>
            <a:pPr algn="ctr">
              <a:lnSpc>
                <a:spcPts val="6203"/>
              </a:lnSpc>
              <a:spcBef>
                <a:spcPct val="0"/>
              </a:spcBef>
            </a:pPr>
            <a:r>
              <a:rPr lang="en-US" sz="4431">
                <a:solidFill>
                  <a:srgbClr val="FFFFFF"/>
                </a:solidFill>
                <a:latin typeface="DejaVu Serif Bold"/>
              </a:rPr>
              <a:t>NoSQL veri yapısı henüz yeni olmasına karşın kendini kanıtlamış bir veri tabanı sistemidir</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82229" y="212525"/>
            <a:ext cx="15723542" cy="1565676"/>
          </a:xfrm>
          <a:prstGeom prst="rect">
            <a:avLst/>
          </a:prstGeom>
        </p:spPr>
        <p:txBody>
          <a:bodyPr anchor="t" rtlCol="false" tIns="0" lIns="0" bIns="0" rIns="0">
            <a:spAutoFit/>
          </a:bodyPr>
          <a:lstStyle/>
          <a:p>
            <a:pPr algn="ctr">
              <a:lnSpc>
                <a:spcPts val="4108"/>
              </a:lnSpc>
              <a:spcBef>
                <a:spcPct val="0"/>
              </a:spcBef>
            </a:pPr>
          </a:p>
          <a:p>
            <a:pPr algn="ctr">
              <a:lnSpc>
                <a:spcPts val="4108"/>
              </a:lnSpc>
              <a:spcBef>
                <a:spcPct val="0"/>
              </a:spcBef>
            </a:pPr>
            <a:r>
              <a:rPr lang="en-US" sz="2934">
                <a:solidFill>
                  <a:srgbClr val="FFFFFF"/>
                </a:solidFill>
                <a:latin typeface="DejaVu Serif Bold"/>
              </a:rPr>
              <a:t>VERİ TABANI MİMARİLERİNİN PERFORMANS KARŞILAŞTIRMASI </a:t>
            </a:r>
          </a:p>
          <a:p>
            <a:pPr algn="ctr">
              <a:lnSpc>
                <a:spcPts val="4108"/>
              </a:lnSpc>
              <a:spcBef>
                <a:spcPct val="0"/>
              </a:spcBef>
            </a:pPr>
            <a:r>
              <a:rPr lang="en-US" sz="2934">
                <a:solidFill>
                  <a:srgbClr val="FFFFFF"/>
                </a:solidFill>
                <a:latin typeface="DejaVu Serif Bold"/>
              </a:rPr>
              <a:t> (PERFORMANCE COMPARISONOFDATABASE ARCHITECTURE)</a:t>
            </a:r>
          </a:p>
        </p:txBody>
      </p:sp>
      <p:sp>
        <p:nvSpPr>
          <p:cNvPr name="TextBox 3" id="3"/>
          <p:cNvSpPr txBox="true"/>
          <p:nvPr/>
        </p:nvSpPr>
        <p:spPr>
          <a:xfrm rot="0">
            <a:off x="3395886" y="2446792"/>
            <a:ext cx="11496228" cy="2223008"/>
          </a:xfrm>
          <a:prstGeom prst="rect">
            <a:avLst/>
          </a:prstGeom>
        </p:spPr>
        <p:txBody>
          <a:bodyPr anchor="t" rtlCol="false" tIns="0" lIns="0" bIns="0" rIns="0">
            <a:spAutoFit/>
          </a:bodyPr>
          <a:lstStyle/>
          <a:p>
            <a:pPr algn="ctr">
              <a:lnSpc>
                <a:spcPts val="3472"/>
              </a:lnSpc>
            </a:pPr>
            <a:r>
              <a:rPr lang="en-US" sz="2480">
                <a:solidFill>
                  <a:srgbClr val="FFFFFF"/>
                </a:solidFill>
                <a:latin typeface="DejaVu Serif Bold"/>
              </a:rPr>
              <a:t>veri tabanı mimarilerinde oldukca bol çeşit vardır burada en yaygın kullanılan </a:t>
            </a:r>
          </a:p>
          <a:p>
            <a:pPr algn="ctr">
              <a:lnSpc>
                <a:spcPts val="3472"/>
              </a:lnSpc>
            </a:pPr>
            <a:r>
              <a:rPr lang="en-US" sz="2480">
                <a:solidFill>
                  <a:srgbClr val="FFFFFF"/>
                </a:solidFill>
                <a:latin typeface="DejaVu Serif Bold"/>
              </a:rPr>
              <a:t>MySQL ve MongoDB veri tabanı</a:t>
            </a:r>
          </a:p>
          <a:p>
            <a:pPr algn="ctr">
              <a:lnSpc>
                <a:spcPts val="3472"/>
              </a:lnSpc>
            </a:pPr>
            <a:r>
              <a:rPr lang="en-US" sz="2480">
                <a:solidFill>
                  <a:srgbClr val="FFFFFF"/>
                </a:solidFill>
                <a:latin typeface="DejaVu Serif Bold"/>
              </a:rPr>
              <a:t>sistemlerinin performans ve yatay ölçeklenebilirlik</a:t>
            </a:r>
          </a:p>
          <a:p>
            <a:pPr algn="ctr">
              <a:lnSpc>
                <a:spcPts val="3472"/>
              </a:lnSpc>
              <a:spcBef>
                <a:spcPct val="0"/>
              </a:spcBef>
            </a:pPr>
            <a:r>
              <a:rPr lang="en-US" sz="2480">
                <a:solidFill>
                  <a:srgbClr val="FFFFFF"/>
                </a:solidFill>
                <a:latin typeface="DejaVu Serif Bold"/>
              </a:rPr>
              <a:t>incelemesi için aşşağdaki madeller uygulanmalıdır</a:t>
            </a:r>
          </a:p>
        </p:txBody>
      </p:sp>
      <p:sp>
        <p:nvSpPr>
          <p:cNvPr name="TextBox 4" id="4"/>
          <p:cNvSpPr txBox="true"/>
          <p:nvPr/>
        </p:nvSpPr>
        <p:spPr>
          <a:xfrm rot="0">
            <a:off x="3886996" y="5750746"/>
            <a:ext cx="10393051" cy="2947423"/>
          </a:xfrm>
          <a:prstGeom prst="rect">
            <a:avLst/>
          </a:prstGeom>
        </p:spPr>
        <p:txBody>
          <a:bodyPr anchor="t" rtlCol="false" tIns="0" lIns="0" bIns="0" rIns="0">
            <a:spAutoFit/>
          </a:bodyPr>
          <a:lstStyle/>
          <a:p>
            <a:pPr>
              <a:lnSpc>
                <a:spcPts val="3829"/>
              </a:lnSpc>
              <a:spcBef>
                <a:spcPct val="0"/>
              </a:spcBef>
            </a:pPr>
            <a:r>
              <a:rPr lang="en-US" sz="2735">
                <a:solidFill>
                  <a:srgbClr val="FFFFFF"/>
                </a:solidFill>
                <a:latin typeface="DejaVu Serif Bold"/>
              </a:rPr>
              <a:t>Veri tabanı sunucu sistemleri özellikleri belirlenmesi</a:t>
            </a:r>
          </a:p>
          <a:p>
            <a:pPr>
              <a:lnSpc>
                <a:spcPts val="3829"/>
              </a:lnSpc>
              <a:spcBef>
                <a:spcPct val="0"/>
              </a:spcBef>
            </a:pPr>
            <a:r>
              <a:rPr lang="en-US" sz="2735">
                <a:solidFill>
                  <a:srgbClr val="FFFFFF"/>
                </a:solidFill>
                <a:latin typeface="DejaVu Serif Bold"/>
                <a:sym typeface="DejaVu Serif Bold"/>
              </a:rPr>
              <a:t> Veri tabanı şemaları oluşturulması</a:t>
            </a:r>
          </a:p>
          <a:p>
            <a:pPr>
              <a:lnSpc>
                <a:spcPts val="3829"/>
              </a:lnSpc>
              <a:spcBef>
                <a:spcPct val="0"/>
              </a:spcBef>
            </a:pPr>
            <a:r>
              <a:rPr lang="en-US" sz="2735">
                <a:solidFill>
                  <a:srgbClr val="FFFFFF"/>
                </a:solidFill>
                <a:latin typeface="DejaVu Serif Bold"/>
                <a:sym typeface="DejaVu Serif Bold"/>
              </a:rPr>
              <a:t> Sorguların belirlenmesi</a:t>
            </a:r>
          </a:p>
          <a:p>
            <a:pPr>
              <a:lnSpc>
                <a:spcPts val="3829"/>
              </a:lnSpc>
              <a:spcBef>
                <a:spcPct val="0"/>
              </a:spcBef>
            </a:pPr>
            <a:r>
              <a:rPr lang="en-US" sz="2735">
                <a:solidFill>
                  <a:srgbClr val="FFFFFF"/>
                </a:solidFill>
                <a:latin typeface="DejaVu Serif Bold"/>
                <a:sym typeface="DejaVu Serif Bold"/>
              </a:rPr>
              <a:t> Veri tabanı ayarlarının yapılması</a:t>
            </a:r>
          </a:p>
          <a:p>
            <a:pPr>
              <a:lnSpc>
                <a:spcPts val="3829"/>
              </a:lnSpc>
              <a:spcBef>
                <a:spcPct val="0"/>
              </a:spcBef>
            </a:pPr>
            <a:r>
              <a:rPr lang="en-US" sz="2735">
                <a:solidFill>
                  <a:srgbClr val="FFFFFF"/>
                </a:solidFill>
                <a:latin typeface="DejaVu Serif Bold"/>
                <a:sym typeface="DejaVu Serif Bold"/>
              </a:rPr>
              <a:t> Ölçümler ve ölçüm metrikleri bilgileri</a:t>
            </a:r>
          </a:p>
          <a:p>
            <a:pPr>
              <a:lnSpc>
                <a:spcPts val="3829"/>
              </a:lnSpc>
              <a:spcBef>
                <a:spcPct val="0"/>
              </a:spcBef>
            </a:pPr>
            <a:r>
              <a:rPr lang="en-US" sz="2735">
                <a:solidFill>
                  <a:srgbClr val="FFFFFF"/>
                </a:solidFill>
                <a:latin typeface="DejaVu Serif Bold"/>
                <a:sym typeface="DejaVu Serif Bold"/>
              </a:rPr>
              <a:t> Performans analizi ve sonuçlarıdır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538345"/>
            <a:ext cx="8543563" cy="6503377"/>
          </a:xfrm>
          <a:custGeom>
            <a:avLst/>
            <a:gdLst/>
            <a:ahLst/>
            <a:cxnLst/>
            <a:rect r="r" b="b" t="t" l="l"/>
            <a:pathLst>
              <a:path h="6503377" w="8543563">
                <a:moveTo>
                  <a:pt x="0" y="0"/>
                </a:moveTo>
                <a:lnTo>
                  <a:pt x="8543563" y="0"/>
                </a:lnTo>
                <a:lnTo>
                  <a:pt x="8543563" y="6503376"/>
                </a:lnTo>
                <a:lnTo>
                  <a:pt x="0" y="6503376"/>
                </a:lnTo>
                <a:lnTo>
                  <a:pt x="0" y="0"/>
                </a:lnTo>
                <a:close/>
              </a:path>
            </a:pathLst>
          </a:custGeom>
          <a:blipFill>
            <a:blip r:embed="rId2"/>
            <a:stretch>
              <a:fillRect l="-323" t="0" r="0" b="0"/>
            </a:stretch>
          </a:blipFill>
        </p:spPr>
      </p:sp>
      <p:sp>
        <p:nvSpPr>
          <p:cNvPr name="Freeform 3" id="3"/>
          <p:cNvSpPr/>
          <p:nvPr/>
        </p:nvSpPr>
        <p:spPr>
          <a:xfrm flipH="false" flipV="false" rot="0">
            <a:off x="10536859" y="2538345"/>
            <a:ext cx="6898512" cy="6503377"/>
          </a:xfrm>
          <a:custGeom>
            <a:avLst/>
            <a:gdLst/>
            <a:ahLst/>
            <a:cxnLst/>
            <a:rect r="r" b="b" t="t" l="l"/>
            <a:pathLst>
              <a:path h="6503377" w="6898512">
                <a:moveTo>
                  <a:pt x="0" y="0"/>
                </a:moveTo>
                <a:lnTo>
                  <a:pt x="6898512" y="0"/>
                </a:lnTo>
                <a:lnTo>
                  <a:pt x="6898512" y="6503376"/>
                </a:lnTo>
                <a:lnTo>
                  <a:pt x="0" y="6503376"/>
                </a:lnTo>
                <a:lnTo>
                  <a:pt x="0" y="0"/>
                </a:lnTo>
                <a:close/>
              </a:path>
            </a:pathLst>
          </a:custGeom>
          <a:blipFill>
            <a:blip r:embed="rId3"/>
            <a:stretch>
              <a:fillRect l="0" t="0" r="-2346" b="0"/>
            </a:stretch>
          </a:blipFill>
        </p:spPr>
      </p:sp>
      <p:sp>
        <p:nvSpPr>
          <p:cNvPr name="TextBox 4" id="4"/>
          <p:cNvSpPr txBox="true"/>
          <p:nvPr/>
        </p:nvSpPr>
        <p:spPr>
          <a:xfrm rot="0">
            <a:off x="4279573" y="1239902"/>
            <a:ext cx="10411516" cy="860933"/>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Canva Sans Bold"/>
              </a:rPr>
              <a:t>kullanıcılara şarkı önermek için tasarlanmış MySQL ve MongoDB şemalarının karşılaştırılması aşşağıda verilmiştir</a:t>
            </a:r>
          </a:p>
        </p:txBody>
      </p:sp>
      <p:sp>
        <p:nvSpPr>
          <p:cNvPr name="TextBox 5" id="5"/>
          <p:cNvSpPr txBox="true"/>
          <p:nvPr/>
        </p:nvSpPr>
        <p:spPr>
          <a:xfrm rot="0">
            <a:off x="356630" y="249869"/>
            <a:ext cx="17574741" cy="599508"/>
          </a:xfrm>
          <a:prstGeom prst="rect">
            <a:avLst/>
          </a:prstGeom>
        </p:spPr>
        <p:txBody>
          <a:bodyPr anchor="t" rtlCol="false" tIns="0" lIns="0" bIns="0" rIns="0">
            <a:spAutoFit/>
          </a:bodyPr>
          <a:lstStyle/>
          <a:p>
            <a:pPr algn="ctr">
              <a:lnSpc>
                <a:spcPts val="4833"/>
              </a:lnSpc>
              <a:spcBef>
                <a:spcPct val="0"/>
              </a:spcBef>
            </a:pPr>
            <a:r>
              <a:rPr lang="en-US" sz="3452">
                <a:solidFill>
                  <a:srgbClr val="FFFFFF"/>
                </a:solidFill>
                <a:latin typeface="DejaVu Serif Bold"/>
              </a:rPr>
              <a:t>veri tabanı şemaları</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609516" y="2158654"/>
            <a:ext cx="6925717" cy="1074587"/>
          </a:xfrm>
          <a:custGeom>
            <a:avLst/>
            <a:gdLst/>
            <a:ahLst/>
            <a:cxnLst/>
            <a:rect r="r" b="b" t="t" l="l"/>
            <a:pathLst>
              <a:path h="1074587" w="6925717">
                <a:moveTo>
                  <a:pt x="0" y="0"/>
                </a:moveTo>
                <a:lnTo>
                  <a:pt x="6925716" y="0"/>
                </a:lnTo>
                <a:lnTo>
                  <a:pt x="6925716" y="1074587"/>
                </a:lnTo>
                <a:lnTo>
                  <a:pt x="0" y="1074587"/>
                </a:lnTo>
                <a:lnTo>
                  <a:pt x="0" y="0"/>
                </a:lnTo>
                <a:close/>
              </a:path>
            </a:pathLst>
          </a:custGeom>
          <a:blipFill>
            <a:blip r:embed="rId2"/>
            <a:stretch>
              <a:fillRect l="0" t="-127" r="0" b="-127"/>
            </a:stretch>
          </a:blipFill>
        </p:spPr>
      </p:sp>
      <p:sp>
        <p:nvSpPr>
          <p:cNvPr name="Freeform 3" id="3"/>
          <p:cNvSpPr/>
          <p:nvPr/>
        </p:nvSpPr>
        <p:spPr>
          <a:xfrm flipH="false" flipV="false" rot="0">
            <a:off x="10559503" y="3993573"/>
            <a:ext cx="6916054" cy="1763733"/>
          </a:xfrm>
          <a:custGeom>
            <a:avLst/>
            <a:gdLst/>
            <a:ahLst/>
            <a:cxnLst/>
            <a:rect r="r" b="b" t="t" l="l"/>
            <a:pathLst>
              <a:path h="1763733" w="6916054">
                <a:moveTo>
                  <a:pt x="0" y="0"/>
                </a:moveTo>
                <a:lnTo>
                  <a:pt x="6916054" y="0"/>
                </a:lnTo>
                <a:lnTo>
                  <a:pt x="6916054" y="1763733"/>
                </a:lnTo>
                <a:lnTo>
                  <a:pt x="0" y="1763733"/>
                </a:lnTo>
                <a:lnTo>
                  <a:pt x="0" y="0"/>
                </a:lnTo>
                <a:close/>
              </a:path>
            </a:pathLst>
          </a:custGeom>
          <a:blipFill>
            <a:blip r:embed="rId3"/>
            <a:stretch>
              <a:fillRect l="0" t="0" r="0" b="0"/>
            </a:stretch>
          </a:blipFill>
        </p:spPr>
      </p:sp>
      <p:sp>
        <p:nvSpPr>
          <p:cNvPr name="Freeform 4" id="4"/>
          <p:cNvSpPr/>
          <p:nvPr/>
        </p:nvSpPr>
        <p:spPr>
          <a:xfrm flipH="false" flipV="false" rot="0">
            <a:off x="10559503" y="6519306"/>
            <a:ext cx="6885551" cy="2923242"/>
          </a:xfrm>
          <a:custGeom>
            <a:avLst/>
            <a:gdLst/>
            <a:ahLst/>
            <a:cxnLst/>
            <a:rect r="r" b="b" t="t" l="l"/>
            <a:pathLst>
              <a:path h="2923242" w="6885551">
                <a:moveTo>
                  <a:pt x="0" y="0"/>
                </a:moveTo>
                <a:lnTo>
                  <a:pt x="6885551" y="0"/>
                </a:lnTo>
                <a:lnTo>
                  <a:pt x="6885551" y="2923242"/>
                </a:lnTo>
                <a:lnTo>
                  <a:pt x="0" y="2923242"/>
                </a:lnTo>
                <a:lnTo>
                  <a:pt x="0" y="0"/>
                </a:lnTo>
                <a:close/>
              </a:path>
            </a:pathLst>
          </a:custGeom>
          <a:blipFill>
            <a:blip r:embed="rId4"/>
            <a:stretch>
              <a:fillRect l="0" t="0" r="0" b="0"/>
            </a:stretch>
          </a:blipFill>
        </p:spPr>
      </p:sp>
      <p:sp>
        <p:nvSpPr>
          <p:cNvPr name="TextBox 5" id="5"/>
          <p:cNvSpPr txBox="true"/>
          <p:nvPr/>
        </p:nvSpPr>
        <p:spPr>
          <a:xfrm rot="0">
            <a:off x="5270618" y="228956"/>
            <a:ext cx="7746765" cy="799744"/>
          </a:xfrm>
          <a:prstGeom prst="rect">
            <a:avLst/>
          </a:prstGeom>
        </p:spPr>
        <p:txBody>
          <a:bodyPr anchor="t" rtlCol="false" tIns="0" lIns="0" bIns="0" rIns="0">
            <a:spAutoFit/>
          </a:bodyPr>
          <a:lstStyle/>
          <a:p>
            <a:pPr algn="ctr">
              <a:lnSpc>
                <a:spcPts val="6303"/>
              </a:lnSpc>
              <a:spcBef>
                <a:spcPct val="0"/>
              </a:spcBef>
            </a:pPr>
            <a:r>
              <a:rPr lang="en-US" sz="4502">
                <a:solidFill>
                  <a:srgbClr val="FFFFFF"/>
                </a:solidFill>
                <a:latin typeface="DejaVu Serif Bold"/>
              </a:rPr>
              <a:t>Veri Tabanı Sorguları:</a:t>
            </a:r>
          </a:p>
        </p:txBody>
      </p:sp>
      <p:sp>
        <p:nvSpPr>
          <p:cNvPr name="TextBox 6" id="6"/>
          <p:cNvSpPr txBox="true"/>
          <p:nvPr/>
        </p:nvSpPr>
        <p:spPr>
          <a:xfrm rot="0">
            <a:off x="1028700" y="1235223"/>
            <a:ext cx="13227964" cy="88569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yukarıdaki şarkı algoritması çaalışmasına ait aşşağıda üç farklı veri tabanı</a:t>
            </a:r>
          </a:p>
          <a:p>
            <a:pPr algn="ctr">
              <a:lnSpc>
                <a:spcPts val="3472"/>
              </a:lnSpc>
              <a:spcBef>
                <a:spcPct val="0"/>
              </a:spcBef>
            </a:pPr>
            <a:r>
              <a:rPr lang="en-US" sz="2480">
                <a:solidFill>
                  <a:srgbClr val="FFFFFF"/>
                </a:solidFill>
                <a:latin typeface="DejaVu Serif Bold"/>
              </a:rPr>
              <a:t>sorgusu kullanılmıştır </a:t>
            </a:r>
          </a:p>
        </p:txBody>
      </p:sp>
      <p:sp>
        <p:nvSpPr>
          <p:cNvPr name="TextBox 7" id="7"/>
          <p:cNvSpPr txBox="true"/>
          <p:nvPr/>
        </p:nvSpPr>
        <p:spPr>
          <a:xfrm rot="0">
            <a:off x="1028700" y="2547934"/>
            <a:ext cx="6910570" cy="523381"/>
          </a:xfrm>
          <a:prstGeom prst="rect">
            <a:avLst/>
          </a:prstGeom>
        </p:spPr>
        <p:txBody>
          <a:bodyPr anchor="t" rtlCol="false" tIns="0" lIns="0" bIns="0" rIns="0">
            <a:spAutoFit/>
          </a:bodyPr>
          <a:lstStyle/>
          <a:p>
            <a:pPr algn="ctr">
              <a:lnSpc>
                <a:spcPts val="4142"/>
              </a:lnSpc>
              <a:spcBef>
                <a:spcPct val="0"/>
              </a:spcBef>
            </a:pPr>
            <a:r>
              <a:rPr lang="en-US" sz="2958">
                <a:solidFill>
                  <a:srgbClr val="FFFFFF"/>
                </a:solidFill>
                <a:latin typeface="DejaVu Serif Bold"/>
              </a:rPr>
              <a:t>1--&gt;</a:t>
            </a:r>
            <a:r>
              <a:rPr lang="en-US" sz="2958">
                <a:solidFill>
                  <a:srgbClr val="FFFFFF"/>
                </a:solidFill>
                <a:latin typeface="DejaVu Serif Bold"/>
              </a:rPr>
              <a:t>“SELECT” içeren sorgu  </a:t>
            </a:r>
          </a:p>
        </p:txBody>
      </p:sp>
      <p:sp>
        <p:nvSpPr>
          <p:cNvPr name="TextBox 8" id="8"/>
          <p:cNvSpPr txBox="true"/>
          <p:nvPr/>
        </p:nvSpPr>
        <p:spPr>
          <a:xfrm rot="0">
            <a:off x="1028700" y="4409795"/>
            <a:ext cx="9530803" cy="465645"/>
          </a:xfrm>
          <a:prstGeom prst="rect">
            <a:avLst/>
          </a:prstGeom>
        </p:spPr>
        <p:txBody>
          <a:bodyPr anchor="t" rtlCol="false" tIns="0" lIns="0" bIns="0" rIns="0">
            <a:spAutoFit/>
          </a:bodyPr>
          <a:lstStyle/>
          <a:p>
            <a:pPr algn="ctr">
              <a:lnSpc>
                <a:spcPts val="3618"/>
              </a:lnSpc>
              <a:spcBef>
                <a:spcPct val="0"/>
              </a:spcBef>
            </a:pPr>
            <a:r>
              <a:rPr lang="en-US" sz="2584">
                <a:solidFill>
                  <a:srgbClr val="FFFFFF"/>
                </a:solidFill>
                <a:latin typeface="DejaVu Serif Bold"/>
              </a:rPr>
              <a:t>2--&gt;</a:t>
            </a:r>
            <a:r>
              <a:rPr lang="en-US" sz="2584">
                <a:solidFill>
                  <a:srgbClr val="FFFFFF"/>
                </a:solidFill>
                <a:latin typeface="DejaVu Serif Bold"/>
              </a:rPr>
              <a:t>“INNER JOIN” içeren daha karmaşık bir sorgu</a:t>
            </a:r>
          </a:p>
        </p:txBody>
      </p:sp>
      <p:sp>
        <p:nvSpPr>
          <p:cNvPr name="TextBox 9" id="9"/>
          <p:cNvSpPr txBox="true"/>
          <p:nvPr/>
        </p:nvSpPr>
        <p:spPr>
          <a:xfrm rot="0">
            <a:off x="841143" y="7173838"/>
            <a:ext cx="8131090" cy="88569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3--&gt;</a:t>
            </a:r>
            <a:r>
              <a:rPr lang="en-US" sz="2480">
                <a:solidFill>
                  <a:srgbClr val="FFFFFF"/>
                </a:solidFill>
                <a:latin typeface="DejaVu Serif Bold"/>
              </a:rPr>
              <a:t>“SELECT” “JOIN”, “INNER JOIN” ve</a:t>
            </a:r>
          </a:p>
          <a:p>
            <a:pPr algn="ctr">
              <a:lnSpc>
                <a:spcPts val="3472"/>
              </a:lnSpc>
              <a:spcBef>
                <a:spcPct val="0"/>
              </a:spcBef>
            </a:pPr>
            <a:r>
              <a:rPr lang="en-US" sz="2480">
                <a:solidFill>
                  <a:srgbClr val="FFFFFF"/>
                </a:solidFill>
                <a:latin typeface="DejaVu Serif Bold"/>
              </a:rPr>
              <a:t>“WHERE”  içeren sorgu </a:t>
            </a: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65995" y="245408"/>
            <a:ext cx="3956009" cy="969966"/>
          </a:xfrm>
          <a:prstGeom prst="rect">
            <a:avLst/>
          </a:prstGeom>
        </p:spPr>
        <p:txBody>
          <a:bodyPr anchor="t" rtlCol="false" tIns="0" lIns="0" bIns="0" rIns="0">
            <a:spAutoFit/>
          </a:bodyPr>
          <a:lstStyle/>
          <a:p>
            <a:pPr algn="ctr">
              <a:lnSpc>
                <a:spcPts val="7847"/>
              </a:lnSpc>
              <a:spcBef>
                <a:spcPct val="0"/>
              </a:spcBef>
            </a:pPr>
            <a:r>
              <a:rPr lang="en-US" sz="5605">
                <a:solidFill>
                  <a:srgbClr val="FFFFFF"/>
                </a:solidFill>
                <a:latin typeface="DejaVu Serif Bold"/>
              </a:rPr>
              <a:t>Ölçümler:</a:t>
            </a:r>
          </a:p>
        </p:txBody>
      </p:sp>
      <p:sp>
        <p:nvSpPr>
          <p:cNvPr name="TextBox 3" id="3"/>
          <p:cNvSpPr txBox="true"/>
          <p:nvPr/>
        </p:nvSpPr>
        <p:spPr>
          <a:xfrm rot="0">
            <a:off x="1956456" y="1740589"/>
            <a:ext cx="1508129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ölçümler için zaman çok önemlidir zaman ölçümleri ile  ilgilde 3 farklı yöntem vardır</a:t>
            </a:r>
          </a:p>
        </p:txBody>
      </p:sp>
      <p:sp>
        <p:nvSpPr>
          <p:cNvPr name="TextBox 4" id="4"/>
          <p:cNvSpPr txBox="true"/>
          <p:nvPr/>
        </p:nvSpPr>
        <p:spPr>
          <a:xfrm rot="0">
            <a:off x="1763793" y="2503649"/>
            <a:ext cx="13817535" cy="5751068"/>
          </a:xfrm>
          <a:prstGeom prst="rect">
            <a:avLst/>
          </a:prstGeom>
        </p:spPr>
        <p:txBody>
          <a:bodyPr anchor="t" rtlCol="false" tIns="0" lIns="0" bIns="0" rIns="0">
            <a:spAutoFit/>
          </a:bodyPr>
          <a:lstStyle/>
          <a:p>
            <a:pPr>
              <a:lnSpc>
                <a:spcPts val="3472"/>
              </a:lnSpc>
              <a:spcBef>
                <a:spcPct val="0"/>
              </a:spcBef>
            </a:pPr>
          </a:p>
          <a:p>
            <a:pPr>
              <a:lnSpc>
                <a:spcPts val="3472"/>
              </a:lnSpc>
              <a:spcBef>
                <a:spcPct val="0"/>
              </a:spcBef>
            </a:pPr>
            <a:r>
              <a:rPr lang="en-US" sz="2480">
                <a:solidFill>
                  <a:srgbClr val="FFFFFF"/>
                </a:solidFill>
                <a:latin typeface="DejaVu Serif Bold"/>
              </a:rPr>
              <a:t>Birinci yöntem; </a:t>
            </a:r>
          </a:p>
          <a:p>
            <a:pPr>
              <a:lnSpc>
                <a:spcPts val="3472"/>
              </a:lnSpc>
              <a:spcBef>
                <a:spcPct val="0"/>
              </a:spcBef>
            </a:pPr>
            <a:r>
              <a:rPr lang="en-US" sz="2480">
                <a:solidFill>
                  <a:srgbClr val="FFFFFF"/>
                </a:solidFill>
                <a:latin typeface="DejaVu Serif Bold"/>
              </a:rPr>
              <a:t>Clock() fonksiyonu kullanımı ile belirlibir süre CPU üzerinde harcanan zaman sonuçlarının eldedilmesini sağlamaktır</a:t>
            </a:r>
          </a:p>
          <a:p>
            <a:pPr>
              <a:lnSpc>
                <a:spcPts val="3472"/>
              </a:lnSpc>
              <a:spcBef>
                <a:spcPct val="0"/>
              </a:spcBef>
            </a:pPr>
          </a:p>
          <a:p>
            <a:pPr>
              <a:lnSpc>
                <a:spcPts val="3472"/>
              </a:lnSpc>
              <a:spcBef>
                <a:spcPct val="0"/>
              </a:spcBef>
            </a:pPr>
          </a:p>
          <a:p>
            <a:pPr>
              <a:lnSpc>
                <a:spcPts val="3472"/>
              </a:lnSpc>
              <a:spcBef>
                <a:spcPct val="0"/>
              </a:spcBef>
            </a:pPr>
            <a:r>
              <a:rPr lang="en-US" sz="2480">
                <a:solidFill>
                  <a:srgbClr val="FFFFFF"/>
                </a:solidFill>
                <a:latin typeface="DejaVu Serif Bold"/>
              </a:rPr>
              <a:t>İkinci yöntem;</a:t>
            </a:r>
          </a:p>
          <a:p>
            <a:pPr>
              <a:lnSpc>
                <a:spcPts val="3472"/>
              </a:lnSpc>
              <a:spcBef>
                <a:spcPct val="0"/>
              </a:spcBef>
            </a:pPr>
            <a:r>
              <a:rPr lang="en-US" sz="2480">
                <a:solidFill>
                  <a:srgbClr val="FFFFFF"/>
                </a:solidFill>
                <a:latin typeface="DejaVu Serif Bold"/>
              </a:rPr>
              <a:t> milisaniye hassasiyetiyle zamanlamaları sağlayan Gettimeofday() fonksiyonu kullanılaraksonuçların elde edilmesini sağlamaktır.</a:t>
            </a:r>
          </a:p>
          <a:p>
            <a:pPr>
              <a:lnSpc>
                <a:spcPts val="3472"/>
              </a:lnSpc>
              <a:spcBef>
                <a:spcPct val="0"/>
              </a:spcBef>
            </a:pPr>
          </a:p>
          <a:p>
            <a:pPr>
              <a:lnSpc>
                <a:spcPts val="3472"/>
              </a:lnSpc>
              <a:spcBef>
                <a:spcPct val="0"/>
              </a:spcBef>
            </a:pPr>
          </a:p>
          <a:p>
            <a:pPr>
              <a:lnSpc>
                <a:spcPts val="3472"/>
              </a:lnSpc>
              <a:spcBef>
                <a:spcPct val="0"/>
              </a:spcBef>
            </a:pPr>
            <a:r>
              <a:rPr lang="en-US" sz="2480">
                <a:solidFill>
                  <a:srgbClr val="FFFFFF"/>
                </a:solidFill>
                <a:latin typeface="DejaVu Serif Bold"/>
              </a:rPr>
              <a:t>Üçüncü yöntem;</a:t>
            </a:r>
          </a:p>
          <a:p>
            <a:pPr>
              <a:lnSpc>
                <a:spcPts val="3472"/>
              </a:lnSpc>
              <a:spcBef>
                <a:spcPct val="0"/>
              </a:spcBef>
            </a:pPr>
            <a:r>
              <a:rPr lang="en-US" sz="2480">
                <a:solidFill>
                  <a:srgbClr val="FFFFFF"/>
                </a:solidFill>
                <a:latin typeface="DejaVu Serif Bold"/>
              </a:rPr>
              <a:t> Slow Query Log (Yavaş sorgu kaydı)olarak adlandırılmaktadır.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346735" y="4959845"/>
            <a:ext cx="12100544" cy="2184005"/>
          </a:xfrm>
          <a:custGeom>
            <a:avLst/>
            <a:gdLst/>
            <a:ahLst/>
            <a:cxnLst/>
            <a:rect r="r" b="b" t="t" l="l"/>
            <a:pathLst>
              <a:path h="2184005" w="12100544">
                <a:moveTo>
                  <a:pt x="0" y="0"/>
                </a:moveTo>
                <a:lnTo>
                  <a:pt x="12100544" y="0"/>
                </a:lnTo>
                <a:lnTo>
                  <a:pt x="12100544" y="2184005"/>
                </a:lnTo>
                <a:lnTo>
                  <a:pt x="0" y="2184005"/>
                </a:lnTo>
                <a:lnTo>
                  <a:pt x="0" y="0"/>
                </a:lnTo>
                <a:close/>
              </a:path>
            </a:pathLst>
          </a:custGeom>
          <a:blipFill>
            <a:blip r:embed="rId2"/>
            <a:stretch>
              <a:fillRect l="0" t="0" r="0" b="-3816"/>
            </a:stretch>
          </a:blipFill>
        </p:spPr>
      </p:sp>
      <p:sp>
        <p:nvSpPr>
          <p:cNvPr name="TextBox 3" id="3"/>
          <p:cNvSpPr txBox="true"/>
          <p:nvPr/>
        </p:nvSpPr>
        <p:spPr>
          <a:xfrm rot="0">
            <a:off x="1028700" y="942975"/>
            <a:ext cx="4875412" cy="673013"/>
          </a:xfrm>
          <a:prstGeom prst="rect">
            <a:avLst/>
          </a:prstGeom>
        </p:spPr>
        <p:txBody>
          <a:bodyPr anchor="t" rtlCol="false" tIns="0" lIns="0" bIns="0" rIns="0">
            <a:spAutoFit/>
          </a:bodyPr>
          <a:lstStyle/>
          <a:p>
            <a:pPr algn="ctr">
              <a:lnSpc>
                <a:spcPts val="5327"/>
              </a:lnSpc>
              <a:spcBef>
                <a:spcPct val="0"/>
              </a:spcBef>
            </a:pPr>
            <a:r>
              <a:rPr lang="en-US" sz="3805">
                <a:solidFill>
                  <a:srgbClr val="FFFFFF"/>
                </a:solidFill>
                <a:latin typeface="DejaVu Serif Bold"/>
              </a:rPr>
              <a:t>Ölçüm Metrikleri:</a:t>
            </a:r>
          </a:p>
        </p:txBody>
      </p:sp>
      <p:sp>
        <p:nvSpPr>
          <p:cNvPr name="TextBox 4" id="4"/>
          <p:cNvSpPr txBox="true"/>
          <p:nvPr/>
        </p:nvSpPr>
        <p:spPr>
          <a:xfrm rot="0">
            <a:off x="1028700" y="2023019"/>
            <a:ext cx="17259300" cy="2022432"/>
          </a:xfrm>
          <a:prstGeom prst="rect">
            <a:avLst/>
          </a:prstGeom>
        </p:spPr>
        <p:txBody>
          <a:bodyPr anchor="t" rtlCol="false" tIns="0" lIns="0" bIns="0" rIns="0">
            <a:spAutoFit/>
          </a:bodyPr>
          <a:lstStyle/>
          <a:p>
            <a:pPr>
              <a:lnSpc>
                <a:spcPts val="3161"/>
              </a:lnSpc>
              <a:spcBef>
                <a:spcPct val="0"/>
              </a:spcBef>
            </a:pPr>
            <a:r>
              <a:rPr lang="en-US" sz="2258">
                <a:solidFill>
                  <a:srgbClr val="FFFFFF"/>
                </a:solidFill>
                <a:latin typeface="DejaVu Serif Bold"/>
              </a:rPr>
              <a:t>Veri tabanlarının performansını ölçmek için ortak bir özellik gereklidir.Bir uygulama için en önemli faktör, bir görevi tamamlamak için gereken süre ve veri tabanının bir işlemi tamamlaması durumu için gerekli zamandır.</a:t>
            </a:r>
          </a:p>
          <a:p>
            <a:pPr>
              <a:lnSpc>
                <a:spcPts val="3161"/>
              </a:lnSpc>
              <a:spcBef>
                <a:spcPct val="0"/>
              </a:spcBef>
            </a:pPr>
          </a:p>
          <a:p>
            <a:pPr>
              <a:lnSpc>
                <a:spcPts val="3161"/>
              </a:lnSpc>
              <a:spcBef>
                <a:spcPct val="0"/>
              </a:spcBef>
            </a:pPr>
            <a:r>
              <a:rPr lang="en-US" sz="2258">
                <a:solidFill>
                  <a:srgbClr val="FFFFFF"/>
                </a:solidFill>
                <a:latin typeface="DejaVu Serif Bold"/>
              </a:rPr>
              <a:t>bunu hesaplamak için aşşağıdaki formül kullanılır </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01826" y="847725"/>
            <a:ext cx="3634859"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rchivo Black"/>
              </a:rPr>
              <a:t>GİRİŞ</a:t>
            </a:r>
          </a:p>
        </p:txBody>
      </p:sp>
      <p:sp>
        <p:nvSpPr>
          <p:cNvPr name="TextBox 3" id="3"/>
          <p:cNvSpPr txBox="true"/>
          <p:nvPr/>
        </p:nvSpPr>
        <p:spPr>
          <a:xfrm rot="0">
            <a:off x="9139238" y="4629467"/>
            <a:ext cx="9525" cy="906145"/>
          </a:xfrm>
          <a:prstGeom prst="rect">
            <a:avLst/>
          </a:prstGeom>
        </p:spPr>
        <p:txBody>
          <a:bodyPr anchor="t" rtlCol="false" tIns="0" lIns="0" bIns="0" rIns="0">
            <a:spAutoFit/>
          </a:bodyPr>
          <a:lstStyle/>
          <a:p>
            <a:pPr algn="ctr">
              <a:lnSpc>
                <a:spcPts val="7279"/>
              </a:lnSpc>
            </a:pPr>
          </a:p>
        </p:txBody>
      </p:sp>
      <p:sp>
        <p:nvSpPr>
          <p:cNvPr name="TextBox 4" id="4"/>
          <p:cNvSpPr txBox="true"/>
          <p:nvPr/>
        </p:nvSpPr>
        <p:spPr>
          <a:xfrm rot="0">
            <a:off x="588502" y="2562066"/>
            <a:ext cx="16098772" cy="1976755"/>
          </a:xfrm>
          <a:prstGeom prst="rect">
            <a:avLst/>
          </a:prstGeom>
        </p:spPr>
        <p:txBody>
          <a:bodyPr anchor="t" rtlCol="false" tIns="0" lIns="0" bIns="0" rIns="0">
            <a:spAutoFit/>
          </a:bodyPr>
          <a:lstStyle/>
          <a:p>
            <a:pPr algn="ctr">
              <a:lnSpc>
                <a:spcPts val="3919"/>
              </a:lnSpc>
            </a:pPr>
            <a:r>
              <a:rPr lang="en-US" sz="2799">
                <a:solidFill>
                  <a:srgbClr val="FFFFFF"/>
                </a:solidFill>
                <a:latin typeface="Archivo Black"/>
              </a:rPr>
              <a:t>BİLİŞİM TEKNOLOJİLERİ VE BİLGİSAYAR SİSTEMLERİ HIZLA GELİŞTİĞİ İÇİN SÜREKLİ FARKLI ALANLARA YAYILARAK ORTAYA BİR VERİ KARMAŞIKLIĞI ÇIKARMIŞTIR BU VERİLERİN DOĞRU ŞEKİLDE TUTULMASI İÇİN FARKLI VERİ TABANI YÖNTEMLERİ GELİŞTİRİLMİŞTİR</a:t>
            </a:r>
          </a:p>
        </p:txBody>
      </p:sp>
      <p:sp>
        <p:nvSpPr>
          <p:cNvPr name="TextBox 5" id="5"/>
          <p:cNvSpPr txBox="true"/>
          <p:nvPr/>
        </p:nvSpPr>
        <p:spPr>
          <a:xfrm rot="0">
            <a:off x="1582936" y="5265050"/>
            <a:ext cx="9538097"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chivo Black"/>
              </a:rPr>
              <a:t>1-İLİŞKİSEL VERİ TABANI </a:t>
            </a:r>
          </a:p>
        </p:txBody>
      </p:sp>
      <p:sp>
        <p:nvSpPr>
          <p:cNvPr name="TextBox 6" id="6"/>
          <p:cNvSpPr txBox="true"/>
          <p:nvPr/>
        </p:nvSpPr>
        <p:spPr>
          <a:xfrm rot="0">
            <a:off x="9139238" y="4264978"/>
            <a:ext cx="9525" cy="1576069"/>
          </a:xfrm>
          <a:prstGeom prst="rect">
            <a:avLst/>
          </a:prstGeom>
        </p:spPr>
        <p:txBody>
          <a:bodyPr anchor="t" rtlCol="false" tIns="0" lIns="0" bIns="0" rIns="0">
            <a:spAutoFit/>
          </a:bodyPr>
          <a:lstStyle/>
          <a:p>
            <a:pPr algn="ctr">
              <a:lnSpc>
                <a:spcPts val="12880"/>
              </a:lnSpc>
            </a:pPr>
          </a:p>
        </p:txBody>
      </p:sp>
      <p:sp>
        <p:nvSpPr>
          <p:cNvPr name="TextBox 7" id="7"/>
          <p:cNvSpPr txBox="true"/>
          <p:nvPr/>
        </p:nvSpPr>
        <p:spPr>
          <a:xfrm rot="0">
            <a:off x="1344513" y="6559755"/>
            <a:ext cx="13683139"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chivo Black"/>
              </a:rPr>
              <a:t>2- İLİŞKİSEL OLMAYAN VERİ TABANI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0936" y="5958302"/>
            <a:ext cx="5609239" cy="3699006"/>
          </a:xfrm>
          <a:custGeom>
            <a:avLst/>
            <a:gdLst/>
            <a:ahLst/>
            <a:cxnLst/>
            <a:rect r="r" b="b" t="t" l="l"/>
            <a:pathLst>
              <a:path h="3699006" w="5609239">
                <a:moveTo>
                  <a:pt x="0" y="0"/>
                </a:moveTo>
                <a:lnTo>
                  <a:pt x="5609239" y="0"/>
                </a:lnTo>
                <a:lnTo>
                  <a:pt x="5609239" y="3699006"/>
                </a:lnTo>
                <a:lnTo>
                  <a:pt x="0" y="3699006"/>
                </a:lnTo>
                <a:lnTo>
                  <a:pt x="0" y="0"/>
                </a:lnTo>
                <a:close/>
              </a:path>
            </a:pathLst>
          </a:custGeom>
          <a:blipFill>
            <a:blip r:embed="rId2"/>
            <a:stretch>
              <a:fillRect l="0" t="0" r="0" b="0"/>
            </a:stretch>
          </a:blipFill>
        </p:spPr>
      </p:sp>
      <p:sp>
        <p:nvSpPr>
          <p:cNvPr name="Freeform 3" id="3"/>
          <p:cNvSpPr/>
          <p:nvPr/>
        </p:nvSpPr>
        <p:spPr>
          <a:xfrm flipH="false" flipV="false" rot="0">
            <a:off x="6543601" y="4345503"/>
            <a:ext cx="5227377" cy="3717246"/>
          </a:xfrm>
          <a:custGeom>
            <a:avLst/>
            <a:gdLst/>
            <a:ahLst/>
            <a:cxnLst/>
            <a:rect r="r" b="b" t="t" l="l"/>
            <a:pathLst>
              <a:path h="3717246" w="5227377">
                <a:moveTo>
                  <a:pt x="0" y="0"/>
                </a:moveTo>
                <a:lnTo>
                  <a:pt x="5227378" y="0"/>
                </a:lnTo>
                <a:lnTo>
                  <a:pt x="5227378" y="3717246"/>
                </a:lnTo>
                <a:lnTo>
                  <a:pt x="0" y="3717246"/>
                </a:lnTo>
                <a:lnTo>
                  <a:pt x="0" y="0"/>
                </a:lnTo>
                <a:close/>
              </a:path>
            </a:pathLst>
          </a:custGeom>
          <a:blipFill>
            <a:blip r:embed="rId3"/>
            <a:stretch>
              <a:fillRect l="0" t="0" r="0" b="0"/>
            </a:stretch>
          </a:blipFill>
        </p:spPr>
      </p:sp>
      <p:sp>
        <p:nvSpPr>
          <p:cNvPr name="Freeform 4" id="4"/>
          <p:cNvSpPr/>
          <p:nvPr/>
        </p:nvSpPr>
        <p:spPr>
          <a:xfrm flipH="false" flipV="false" rot="0">
            <a:off x="12250986" y="6204126"/>
            <a:ext cx="5445206" cy="3430051"/>
          </a:xfrm>
          <a:custGeom>
            <a:avLst/>
            <a:gdLst/>
            <a:ahLst/>
            <a:cxnLst/>
            <a:rect r="r" b="b" t="t" l="l"/>
            <a:pathLst>
              <a:path h="3430051" w="5445206">
                <a:moveTo>
                  <a:pt x="0" y="0"/>
                </a:moveTo>
                <a:lnTo>
                  <a:pt x="5445205" y="0"/>
                </a:lnTo>
                <a:lnTo>
                  <a:pt x="5445205" y="3430051"/>
                </a:lnTo>
                <a:lnTo>
                  <a:pt x="0" y="3430051"/>
                </a:lnTo>
                <a:lnTo>
                  <a:pt x="0" y="0"/>
                </a:lnTo>
                <a:close/>
              </a:path>
            </a:pathLst>
          </a:custGeom>
          <a:blipFill>
            <a:blip r:embed="rId4"/>
            <a:stretch>
              <a:fillRect l="0" t="0" r="0" b="0"/>
            </a:stretch>
          </a:blipFill>
        </p:spPr>
      </p:sp>
      <p:sp>
        <p:nvSpPr>
          <p:cNvPr name="TextBox 5" id="5"/>
          <p:cNvSpPr txBox="true"/>
          <p:nvPr/>
        </p:nvSpPr>
        <p:spPr>
          <a:xfrm rot="0">
            <a:off x="1381919" y="242983"/>
            <a:ext cx="7138983" cy="972391"/>
          </a:xfrm>
          <a:prstGeom prst="rect">
            <a:avLst/>
          </a:prstGeom>
        </p:spPr>
        <p:txBody>
          <a:bodyPr anchor="t" rtlCol="false" tIns="0" lIns="0" bIns="0" rIns="0">
            <a:spAutoFit/>
          </a:bodyPr>
          <a:lstStyle/>
          <a:p>
            <a:pPr algn="ctr">
              <a:lnSpc>
                <a:spcPts val="7783"/>
              </a:lnSpc>
              <a:spcBef>
                <a:spcPct val="0"/>
              </a:spcBef>
            </a:pPr>
            <a:r>
              <a:rPr lang="en-US" sz="5559">
                <a:solidFill>
                  <a:srgbClr val="FFFFFF"/>
                </a:solidFill>
                <a:latin typeface="DejaVu Serif Bold"/>
              </a:rPr>
              <a:t>analiz ve sonuçlar</a:t>
            </a:r>
          </a:p>
        </p:txBody>
      </p:sp>
      <p:sp>
        <p:nvSpPr>
          <p:cNvPr name="TextBox 6" id="6"/>
          <p:cNvSpPr txBox="true"/>
          <p:nvPr/>
        </p:nvSpPr>
        <p:spPr>
          <a:xfrm rot="0">
            <a:off x="1028700" y="1644169"/>
            <a:ext cx="16667491" cy="2215388"/>
          </a:xfrm>
          <a:prstGeom prst="rect">
            <a:avLst/>
          </a:prstGeom>
        </p:spPr>
        <p:txBody>
          <a:bodyPr anchor="t" rtlCol="false" tIns="0" lIns="0" bIns="0" rIns="0">
            <a:spAutoFit/>
          </a:bodyPr>
          <a:lstStyle/>
          <a:p>
            <a:pPr>
              <a:lnSpc>
                <a:spcPts val="3472"/>
              </a:lnSpc>
              <a:spcBef>
                <a:spcPct val="0"/>
              </a:spcBef>
            </a:pPr>
            <a:r>
              <a:rPr lang="en-US" sz="2480">
                <a:solidFill>
                  <a:srgbClr val="FFFFFF"/>
                </a:solidFill>
                <a:latin typeface="DejaVu Serif Bold"/>
              </a:rPr>
              <a:t>Sorgu Performansı Karşılaştırması:</a:t>
            </a:r>
          </a:p>
          <a:p>
            <a:pPr>
              <a:lnSpc>
                <a:spcPts val="3472"/>
              </a:lnSpc>
              <a:spcBef>
                <a:spcPct val="0"/>
              </a:spcBef>
            </a:pPr>
          </a:p>
          <a:p>
            <a:pPr>
              <a:lnSpc>
                <a:spcPts val="3472"/>
              </a:lnSpc>
              <a:spcBef>
                <a:spcPct val="0"/>
              </a:spcBef>
            </a:pPr>
            <a:r>
              <a:rPr lang="en-US" sz="2480">
                <a:solidFill>
                  <a:srgbClr val="FFFFFF"/>
                </a:solidFill>
                <a:latin typeface="DejaVu Serif Bold"/>
              </a:rPr>
              <a:t>1-Sorgu sayısı arttıkça MongoDB'nin performansı düşüyor.</a:t>
            </a:r>
          </a:p>
          <a:p>
            <a:pPr>
              <a:lnSpc>
                <a:spcPts val="3472"/>
              </a:lnSpc>
              <a:spcBef>
                <a:spcPct val="0"/>
              </a:spcBef>
            </a:pPr>
            <a:r>
              <a:rPr lang="en-US" sz="2480">
                <a:solidFill>
                  <a:srgbClr val="FFFFFF"/>
                </a:solidFill>
                <a:latin typeface="DejaVu Serif Bold"/>
              </a:rPr>
              <a:t>2-İşlemci çekirdeği sayıları değişmediğinde, performanslarında belirgin bir değişim olmuyor.</a:t>
            </a:r>
          </a:p>
          <a:p>
            <a:pPr>
              <a:lnSpc>
                <a:spcPts val="3472"/>
              </a:lnSpc>
              <a:spcBef>
                <a:spcPct val="0"/>
              </a:spcBef>
            </a:pPr>
            <a:r>
              <a:rPr lang="en-US" sz="2480">
                <a:solidFill>
                  <a:srgbClr val="FFFFFF"/>
                </a:solidFill>
                <a:latin typeface="DejaVu Serif Bold"/>
              </a:rPr>
              <a:t>3-Özellikle MongoDB'nin belirli yapılandırmalarda daha avantajlı olduğu görülüyor.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620858" y="3928235"/>
            <a:ext cx="8293002" cy="5330065"/>
          </a:xfrm>
          <a:custGeom>
            <a:avLst/>
            <a:gdLst/>
            <a:ahLst/>
            <a:cxnLst/>
            <a:rect r="r" b="b" t="t" l="l"/>
            <a:pathLst>
              <a:path h="5330065" w="8293002">
                <a:moveTo>
                  <a:pt x="0" y="0"/>
                </a:moveTo>
                <a:lnTo>
                  <a:pt x="8293002" y="0"/>
                </a:lnTo>
                <a:lnTo>
                  <a:pt x="8293002" y="5330065"/>
                </a:lnTo>
                <a:lnTo>
                  <a:pt x="0" y="5330065"/>
                </a:lnTo>
                <a:lnTo>
                  <a:pt x="0" y="0"/>
                </a:lnTo>
                <a:close/>
              </a:path>
            </a:pathLst>
          </a:custGeom>
          <a:blipFill>
            <a:blip r:embed="rId2"/>
            <a:stretch>
              <a:fillRect l="0" t="0" r="0" b="0"/>
            </a:stretch>
          </a:blipFill>
        </p:spPr>
      </p:sp>
      <p:sp>
        <p:nvSpPr>
          <p:cNvPr name="TextBox 3" id="3"/>
          <p:cNvSpPr txBox="true"/>
          <p:nvPr/>
        </p:nvSpPr>
        <p:spPr>
          <a:xfrm rot="0">
            <a:off x="255409" y="385048"/>
            <a:ext cx="18032591" cy="2752598"/>
          </a:xfrm>
          <a:prstGeom prst="rect">
            <a:avLst/>
          </a:prstGeom>
        </p:spPr>
        <p:txBody>
          <a:bodyPr anchor="t" rtlCol="false" tIns="0" lIns="0" bIns="0" rIns="0">
            <a:spAutoFit/>
          </a:bodyPr>
          <a:lstStyle/>
          <a:p>
            <a:pPr>
              <a:lnSpc>
                <a:spcPts val="4311"/>
              </a:lnSpc>
              <a:spcBef>
                <a:spcPct val="0"/>
              </a:spcBef>
            </a:pPr>
            <a:r>
              <a:rPr lang="en-US" sz="3079">
                <a:solidFill>
                  <a:srgbClr val="FFFFFF"/>
                </a:solidFill>
                <a:latin typeface="DejaVu Serif Bold"/>
              </a:rPr>
              <a:t>İşlemci ve İşlemci Çekirdeği Yapılandırmalarının Etkisi:</a:t>
            </a:r>
          </a:p>
          <a:p>
            <a:pPr>
              <a:lnSpc>
                <a:spcPts val="3472"/>
              </a:lnSpc>
              <a:spcBef>
                <a:spcPct val="0"/>
              </a:spcBef>
            </a:pPr>
          </a:p>
          <a:p>
            <a:pPr>
              <a:lnSpc>
                <a:spcPts val="3472"/>
              </a:lnSpc>
              <a:spcBef>
                <a:spcPct val="0"/>
              </a:spcBef>
            </a:pPr>
            <a:r>
              <a:rPr lang="en-US" sz="2480">
                <a:solidFill>
                  <a:srgbClr val="FFFFFF"/>
                </a:solidFill>
                <a:latin typeface="DejaVu Serif Bold"/>
              </a:rPr>
              <a:t>1-İşlemci ve işlemci çekirdeği yapılandırmaları değiştikçe performans farklılıkları daha belirgin hale geliyor.</a:t>
            </a:r>
          </a:p>
          <a:p>
            <a:pPr>
              <a:lnSpc>
                <a:spcPts val="3472"/>
              </a:lnSpc>
              <a:spcBef>
                <a:spcPct val="0"/>
              </a:spcBef>
            </a:pPr>
          </a:p>
          <a:p>
            <a:pPr>
              <a:lnSpc>
                <a:spcPts val="3472"/>
              </a:lnSpc>
              <a:spcBef>
                <a:spcPct val="0"/>
              </a:spcBef>
            </a:pPr>
            <a:r>
              <a:rPr lang="en-US" sz="2480">
                <a:solidFill>
                  <a:srgbClr val="FFFFFF"/>
                </a:solidFill>
                <a:latin typeface="DejaVu Serif Bold"/>
              </a:rPr>
              <a:t>2-MongoDB, belirli yapılandırmalarda  dahaavantajlı bir performans sergiliyor.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028881" y="3320207"/>
            <a:ext cx="8230238" cy="6518248"/>
          </a:xfrm>
          <a:custGeom>
            <a:avLst/>
            <a:gdLst/>
            <a:ahLst/>
            <a:cxnLst/>
            <a:rect r="r" b="b" t="t" l="l"/>
            <a:pathLst>
              <a:path h="6518248" w="8230238">
                <a:moveTo>
                  <a:pt x="0" y="0"/>
                </a:moveTo>
                <a:lnTo>
                  <a:pt x="8230238" y="0"/>
                </a:lnTo>
                <a:lnTo>
                  <a:pt x="8230238" y="6518249"/>
                </a:lnTo>
                <a:lnTo>
                  <a:pt x="0" y="6518249"/>
                </a:lnTo>
                <a:lnTo>
                  <a:pt x="0" y="0"/>
                </a:lnTo>
                <a:close/>
              </a:path>
            </a:pathLst>
          </a:custGeom>
          <a:blipFill>
            <a:blip r:embed="rId2"/>
            <a:stretch>
              <a:fillRect l="0" t="0" r="-1018" b="0"/>
            </a:stretch>
          </a:blipFill>
        </p:spPr>
      </p:sp>
      <p:sp>
        <p:nvSpPr>
          <p:cNvPr name="TextBox 3" id="3"/>
          <p:cNvSpPr txBox="true"/>
          <p:nvPr/>
        </p:nvSpPr>
        <p:spPr>
          <a:xfrm rot="0">
            <a:off x="514350" y="549829"/>
            <a:ext cx="17773650" cy="2770378"/>
          </a:xfrm>
          <a:prstGeom prst="rect">
            <a:avLst/>
          </a:prstGeom>
        </p:spPr>
        <p:txBody>
          <a:bodyPr anchor="t" rtlCol="false" tIns="0" lIns="0" bIns="0" rIns="0">
            <a:spAutoFit/>
          </a:bodyPr>
          <a:lstStyle/>
          <a:p>
            <a:pPr>
              <a:lnSpc>
                <a:spcPts val="4451"/>
              </a:lnSpc>
              <a:spcBef>
                <a:spcPct val="0"/>
              </a:spcBef>
            </a:pPr>
            <a:r>
              <a:rPr lang="en-US" sz="3179">
                <a:solidFill>
                  <a:srgbClr val="FFFFFF"/>
                </a:solidFill>
                <a:latin typeface="DejaVu Serif Bold"/>
              </a:rPr>
              <a:t>Veri Ekleme ve Silme Performansı:</a:t>
            </a:r>
          </a:p>
          <a:p>
            <a:pPr>
              <a:lnSpc>
                <a:spcPts val="3472"/>
              </a:lnSpc>
              <a:spcBef>
                <a:spcPct val="0"/>
              </a:spcBef>
            </a:pPr>
          </a:p>
          <a:p>
            <a:pPr>
              <a:lnSpc>
                <a:spcPts val="3472"/>
              </a:lnSpc>
              <a:spcBef>
                <a:spcPct val="0"/>
              </a:spcBef>
            </a:pPr>
            <a:r>
              <a:rPr lang="en-US" sz="2480">
                <a:solidFill>
                  <a:srgbClr val="FFFFFF"/>
                </a:solidFill>
                <a:latin typeface="DejaVu Serif Bold"/>
              </a:rPr>
              <a:t>1-MongoDB, genellikle veri ekleme işlemlerinde MySQL'den daha iyi performans gösteriyor</a:t>
            </a:r>
          </a:p>
          <a:p>
            <a:pPr>
              <a:lnSpc>
                <a:spcPts val="3472"/>
              </a:lnSpc>
              <a:spcBef>
                <a:spcPct val="0"/>
              </a:spcBef>
            </a:pPr>
          </a:p>
          <a:p>
            <a:pPr>
              <a:lnSpc>
                <a:spcPts val="3472"/>
              </a:lnSpc>
              <a:spcBef>
                <a:spcPct val="0"/>
              </a:spcBef>
            </a:pPr>
            <a:r>
              <a:rPr lang="en-US" sz="2480">
                <a:solidFill>
                  <a:srgbClr val="FFFFFF"/>
                </a:solidFill>
                <a:latin typeface="DejaVu Serif Bold"/>
              </a:rPr>
              <a:t>2-Veri silme işlemlerinde ise benzer performans sergiliyor, ancak MySQL bazı durumlarda daha iyi performans gösterebiliyor.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74363" y="5355361"/>
            <a:ext cx="8339274" cy="4492784"/>
          </a:xfrm>
          <a:custGeom>
            <a:avLst/>
            <a:gdLst/>
            <a:ahLst/>
            <a:cxnLst/>
            <a:rect r="r" b="b" t="t" l="l"/>
            <a:pathLst>
              <a:path h="4492784" w="8339274">
                <a:moveTo>
                  <a:pt x="0" y="0"/>
                </a:moveTo>
                <a:lnTo>
                  <a:pt x="8339274" y="0"/>
                </a:lnTo>
                <a:lnTo>
                  <a:pt x="8339274" y="4492784"/>
                </a:lnTo>
                <a:lnTo>
                  <a:pt x="0" y="4492784"/>
                </a:lnTo>
                <a:lnTo>
                  <a:pt x="0" y="0"/>
                </a:lnTo>
                <a:close/>
              </a:path>
            </a:pathLst>
          </a:custGeom>
          <a:blipFill>
            <a:blip r:embed="rId2"/>
            <a:stretch>
              <a:fillRect l="0" t="0" r="0" b="0"/>
            </a:stretch>
          </a:blipFill>
        </p:spPr>
      </p:sp>
      <p:sp>
        <p:nvSpPr>
          <p:cNvPr name="TextBox 3" id="3"/>
          <p:cNvSpPr txBox="true"/>
          <p:nvPr/>
        </p:nvSpPr>
        <p:spPr>
          <a:xfrm rot="0">
            <a:off x="2347178" y="307420"/>
            <a:ext cx="13593644" cy="545754"/>
          </a:xfrm>
          <a:prstGeom prst="rect">
            <a:avLst/>
          </a:prstGeom>
        </p:spPr>
        <p:txBody>
          <a:bodyPr anchor="t" rtlCol="false" tIns="0" lIns="0" bIns="0" rIns="0">
            <a:spAutoFit/>
          </a:bodyPr>
          <a:lstStyle/>
          <a:p>
            <a:pPr algn="ctr">
              <a:lnSpc>
                <a:spcPts val="4345"/>
              </a:lnSpc>
              <a:spcBef>
                <a:spcPct val="0"/>
              </a:spcBef>
            </a:pPr>
            <a:r>
              <a:rPr lang="en-US" sz="3103">
                <a:solidFill>
                  <a:srgbClr val="FFFFFF"/>
                </a:solidFill>
                <a:latin typeface="DejaVu Serif Bold"/>
              </a:rPr>
              <a:t>SONUÇ VE DEĞERLENDiRME (RESULT ANDEVALUATION)</a:t>
            </a:r>
          </a:p>
        </p:txBody>
      </p:sp>
      <p:sp>
        <p:nvSpPr>
          <p:cNvPr name="TextBox 4" id="4"/>
          <p:cNvSpPr txBox="true"/>
          <p:nvPr/>
        </p:nvSpPr>
        <p:spPr>
          <a:xfrm rot="0">
            <a:off x="329561" y="2299671"/>
            <a:ext cx="17798006" cy="2870472"/>
          </a:xfrm>
          <a:prstGeom prst="rect">
            <a:avLst/>
          </a:prstGeom>
        </p:spPr>
        <p:txBody>
          <a:bodyPr anchor="t" rtlCol="false" tIns="0" lIns="0" bIns="0" rIns="0">
            <a:spAutoFit/>
          </a:bodyPr>
          <a:lstStyle/>
          <a:p>
            <a:pPr algn="ctr">
              <a:lnSpc>
                <a:spcPts val="3727"/>
              </a:lnSpc>
              <a:spcBef>
                <a:spcPct val="0"/>
              </a:spcBef>
            </a:pPr>
            <a:r>
              <a:rPr lang="en-US" sz="2662">
                <a:solidFill>
                  <a:srgbClr val="FFFFFF"/>
                </a:solidFill>
                <a:latin typeface="DejaVu Serif Bold"/>
              </a:rPr>
              <a:t>bu çalışmada</a:t>
            </a:r>
            <a:r>
              <a:rPr lang="en-US" sz="2662">
                <a:solidFill>
                  <a:srgbClr val="FFFFFF"/>
                </a:solidFill>
                <a:latin typeface="DejaVu Serif Bold"/>
              </a:rPr>
              <a:t> ilişkisel veri tabanları ile NoSQL veri tabanları karşılaştırılmış ve yönetim bilişim sistemleri açısından incelenmiştir. NoSQL veri tabanlarının büyük veri çiftleri, veri çoğaltma ve karmaşık sorgular konusunda avantajları olduğu belirlenmiştir. MongoDB'un özellikle eklemeler sırasında daha iyi bir performans sergilediği görülmüştür. İşletmelere hangi durumda hangi veri tabanı yönetim sisteminin daha uygun olduğu konusunda bilgi verilmiştir.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66843" y="2555841"/>
            <a:ext cx="6480778" cy="5551959"/>
          </a:xfrm>
          <a:custGeom>
            <a:avLst/>
            <a:gdLst/>
            <a:ahLst/>
            <a:cxnLst/>
            <a:rect r="r" b="b" t="t" l="l"/>
            <a:pathLst>
              <a:path h="5551959" w="6480778">
                <a:moveTo>
                  <a:pt x="0" y="0"/>
                </a:moveTo>
                <a:lnTo>
                  <a:pt x="6480778" y="0"/>
                </a:lnTo>
                <a:lnTo>
                  <a:pt x="6480778" y="5551959"/>
                </a:lnTo>
                <a:lnTo>
                  <a:pt x="0" y="5551959"/>
                </a:lnTo>
                <a:lnTo>
                  <a:pt x="0" y="0"/>
                </a:lnTo>
                <a:close/>
              </a:path>
            </a:pathLst>
          </a:custGeom>
          <a:blipFill>
            <a:blip r:embed="rId2"/>
            <a:stretch>
              <a:fillRect l="-7627" t="-4203" r="-12727" b="-19043"/>
            </a:stretch>
          </a:blipFill>
        </p:spPr>
      </p:sp>
      <p:sp>
        <p:nvSpPr>
          <p:cNvPr name="TextBox 3" id="3"/>
          <p:cNvSpPr txBox="true"/>
          <p:nvPr/>
        </p:nvSpPr>
        <p:spPr>
          <a:xfrm rot="0">
            <a:off x="1046295" y="387762"/>
            <a:ext cx="16213005" cy="1580769"/>
          </a:xfrm>
          <a:prstGeom prst="rect">
            <a:avLst/>
          </a:prstGeom>
        </p:spPr>
        <p:txBody>
          <a:bodyPr anchor="t" rtlCol="false" tIns="0" lIns="0" bIns="0" rIns="0">
            <a:spAutoFit/>
          </a:bodyPr>
          <a:lstStyle/>
          <a:p>
            <a:pPr algn="ctr">
              <a:lnSpc>
                <a:spcPts val="6321"/>
              </a:lnSpc>
            </a:pPr>
            <a:r>
              <a:rPr lang="en-US" sz="4515">
                <a:solidFill>
                  <a:srgbClr val="FFFFFF"/>
                </a:solidFill>
                <a:latin typeface="Andada"/>
              </a:rPr>
              <a:t>BİLŞİM SİSTEMLERİ VE YÖNETİMİ</a:t>
            </a:r>
          </a:p>
          <a:p>
            <a:pPr algn="ctr">
              <a:lnSpc>
                <a:spcPts val="6321"/>
              </a:lnSpc>
              <a:spcBef>
                <a:spcPct val="0"/>
              </a:spcBef>
            </a:pPr>
            <a:r>
              <a:rPr lang="en-US" sz="4515">
                <a:solidFill>
                  <a:srgbClr val="FFFFFF"/>
                </a:solidFill>
                <a:latin typeface="Andada"/>
              </a:rPr>
              <a:t>(INFORMATION SYSTEMS AND MANAGEMENT)</a:t>
            </a:r>
          </a:p>
        </p:txBody>
      </p:sp>
      <p:sp>
        <p:nvSpPr>
          <p:cNvPr name="TextBox 4" id="4"/>
          <p:cNvSpPr txBox="true"/>
          <p:nvPr/>
        </p:nvSpPr>
        <p:spPr>
          <a:xfrm rot="0">
            <a:off x="355599" y="3503224"/>
            <a:ext cx="10263322" cy="400608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Bilişim sistemleri, bilgiyi toplama, düzenleme, işleme ve saklama süreçlerini içerir. Bu süreçler girdi, işlem ve çıktı aktiviteleriyle gerçekleşir. Girdi, ham bilgilerin toplanması; işlem, bu bilgilerin anlamlı biçimde dönüştürülmesi; çıktı ise işlenmiş bilginin kullanıcılara veya aktivitelere aktarılmasıdır. İşletmeler için bilişim sistemleri, yönetim çözümleri sunar ve etkin bir şekilde kullanabilmek için yönetim ve teknoloji konusunda bilgi sahibi olmayı gerektirir.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125624" y="2529152"/>
            <a:ext cx="5829428" cy="5699497"/>
          </a:xfrm>
          <a:custGeom>
            <a:avLst/>
            <a:gdLst/>
            <a:ahLst/>
            <a:cxnLst/>
            <a:rect r="r" b="b" t="t" l="l"/>
            <a:pathLst>
              <a:path h="5699497" w="5829428">
                <a:moveTo>
                  <a:pt x="0" y="0"/>
                </a:moveTo>
                <a:lnTo>
                  <a:pt x="5829428" y="0"/>
                </a:lnTo>
                <a:lnTo>
                  <a:pt x="5829428" y="5699497"/>
                </a:lnTo>
                <a:lnTo>
                  <a:pt x="0" y="5699497"/>
                </a:lnTo>
                <a:lnTo>
                  <a:pt x="0" y="0"/>
                </a:lnTo>
                <a:close/>
              </a:path>
            </a:pathLst>
          </a:custGeom>
          <a:blipFill>
            <a:blip r:embed="rId2"/>
            <a:stretch>
              <a:fillRect l="0" t="-820" r="0" b="-820"/>
            </a:stretch>
          </a:blipFill>
        </p:spPr>
      </p:sp>
      <p:sp>
        <p:nvSpPr>
          <p:cNvPr name="TextBox 3" id="3"/>
          <p:cNvSpPr txBox="true"/>
          <p:nvPr/>
        </p:nvSpPr>
        <p:spPr>
          <a:xfrm rot="0">
            <a:off x="1028700" y="317192"/>
            <a:ext cx="16230600" cy="1259836"/>
          </a:xfrm>
          <a:prstGeom prst="rect">
            <a:avLst/>
          </a:prstGeom>
        </p:spPr>
        <p:txBody>
          <a:bodyPr anchor="t" rtlCol="false" tIns="0" lIns="0" bIns="0" rIns="0">
            <a:spAutoFit/>
          </a:bodyPr>
          <a:lstStyle/>
          <a:p>
            <a:pPr algn="ctr">
              <a:lnSpc>
                <a:spcPts val="5085"/>
              </a:lnSpc>
              <a:spcBef>
                <a:spcPct val="0"/>
              </a:spcBef>
            </a:pPr>
            <a:r>
              <a:rPr lang="en-US" sz="3632">
                <a:solidFill>
                  <a:srgbClr val="FFFFFF"/>
                </a:solidFill>
                <a:latin typeface="DejaVu Serif Bold"/>
              </a:rPr>
              <a:t>VERİ TABANI VE VERİ TABANI YÖNETİM SİSTEMLERİ (DATABASE AND DATABASEMANAGEMENT SYSTEM)</a:t>
            </a:r>
          </a:p>
        </p:txBody>
      </p:sp>
      <p:sp>
        <p:nvSpPr>
          <p:cNvPr name="TextBox 4" id="4"/>
          <p:cNvSpPr txBox="true"/>
          <p:nvPr/>
        </p:nvSpPr>
        <p:spPr>
          <a:xfrm rot="0">
            <a:off x="1028700" y="2883608"/>
            <a:ext cx="9316644" cy="3253943"/>
          </a:xfrm>
          <a:prstGeom prst="rect">
            <a:avLst/>
          </a:prstGeom>
        </p:spPr>
        <p:txBody>
          <a:bodyPr anchor="t" rtlCol="false" tIns="0" lIns="0" bIns="0" rIns="0">
            <a:spAutoFit/>
          </a:bodyPr>
          <a:lstStyle/>
          <a:p>
            <a:pPr algn="ctr">
              <a:lnSpc>
                <a:spcPts val="3642"/>
              </a:lnSpc>
              <a:spcBef>
                <a:spcPct val="0"/>
              </a:spcBef>
            </a:pPr>
            <a:r>
              <a:rPr lang="en-US" sz="2601">
                <a:solidFill>
                  <a:srgbClr val="FFFFFF"/>
                </a:solidFill>
                <a:latin typeface="DejaVu Serif Bold"/>
              </a:rPr>
              <a:t>VERİ TABANI GENEL MANADA KULLANIM AMACINA UYGUN OLARAK İSTİFLENMİŞ VERİ TOPLULUĞUDUR VERİ TABANI YÖNETİM SİSTEMLERİ İSE  VERİLERE AYNI ZAMANDA BİRDEN COK BAĞLANTI SAĞLAYABİLMEK VE VERİ TABANININ YÖNETİMİNİ SAĞLAMAK İLE İLGİLENİR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86045" y="5276878"/>
            <a:ext cx="10515911" cy="3459362"/>
          </a:xfrm>
          <a:custGeom>
            <a:avLst/>
            <a:gdLst/>
            <a:ahLst/>
            <a:cxnLst/>
            <a:rect r="r" b="b" t="t" l="l"/>
            <a:pathLst>
              <a:path h="3459362" w="10515911">
                <a:moveTo>
                  <a:pt x="0" y="0"/>
                </a:moveTo>
                <a:lnTo>
                  <a:pt x="10515910" y="0"/>
                </a:lnTo>
                <a:lnTo>
                  <a:pt x="10515910" y="3459362"/>
                </a:lnTo>
                <a:lnTo>
                  <a:pt x="0" y="3459362"/>
                </a:lnTo>
                <a:lnTo>
                  <a:pt x="0" y="0"/>
                </a:lnTo>
                <a:close/>
              </a:path>
            </a:pathLst>
          </a:custGeom>
          <a:blipFill>
            <a:blip r:embed="rId2"/>
            <a:stretch>
              <a:fillRect l="0" t="-26407" r="0" b="-7940"/>
            </a:stretch>
          </a:blipFill>
        </p:spPr>
      </p:sp>
      <p:sp>
        <p:nvSpPr>
          <p:cNvPr name="TextBox 3" id="3"/>
          <p:cNvSpPr txBox="true"/>
          <p:nvPr/>
        </p:nvSpPr>
        <p:spPr>
          <a:xfrm rot="0">
            <a:off x="3920936" y="152419"/>
            <a:ext cx="9961505" cy="876281"/>
          </a:xfrm>
          <a:prstGeom prst="rect">
            <a:avLst/>
          </a:prstGeom>
        </p:spPr>
        <p:txBody>
          <a:bodyPr anchor="t" rtlCol="false" tIns="0" lIns="0" bIns="0" rIns="0">
            <a:spAutoFit/>
          </a:bodyPr>
          <a:lstStyle/>
          <a:p>
            <a:pPr algn="ctr">
              <a:lnSpc>
                <a:spcPts val="6938"/>
              </a:lnSpc>
              <a:spcBef>
                <a:spcPct val="0"/>
              </a:spcBef>
            </a:pPr>
            <a:r>
              <a:rPr lang="en-US" sz="4956">
                <a:solidFill>
                  <a:srgbClr val="FFFFFF"/>
                </a:solidFill>
                <a:latin typeface="DejaVu Serif Bold"/>
              </a:rPr>
              <a:t>VERİ TABANI MODELLERİ  </a:t>
            </a:r>
          </a:p>
        </p:txBody>
      </p:sp>
      <p:sp>
        <p:nvSpPr>
          <p:cNvPr name="TextBox 4" id="4"/>
          <p:cNvSpPr txBox="true"/>
          <p:nvPr/>
        </p:nvSpPr>
        <p:spPr>
          <a:xfrm rot="0">
            <a:off x="1028700" y="2818320"/>
            <a:ext cx="16230600" cy="1401283"/>
          </a:xfrm>
          <a:prstGeom prst="rect">
            <a:avLst/>
          </a:prstGeom>
        </p:spPr>
        <p:txBody>
          <a:bodyPr anchor="t" rtlCol="false" tIns="0" lIns="0" bIns="0" rIns="0">
            <a:spAutoFit/>
          </a:bodyPr>
          <a:lstStyle/>
          <a:p>
            <a:pPr algn="ctr">
              <a:lnSpc>
                <a:spcPts val="2741"/>
              </a:lnSpc>
              <a:spcBef>
                <a:spcPct val="0"/>
              </a:spcBef>
            </a:pPr>
            <a:r>
              <a:rPr lang="en-US" sz="1958">
                <a:solidFill>
                  <a:srgbClr val="FFFFFF"/>
                </a:solidFill>
                <a:latin typeface="DejaVu Serif Bold"/>
              </a:rPr>
              <a:t> verilerin benzer özelliklerine göre sütunlarda gruplandığı ve veri gruplarının ise satırlarda yer aldığı iki boyutlu bir veri modelidir. Örneğin, kullanıcı adları ve şifrelerinin tutulduğu veri tabanı bu modele örnek olarak verilebilir. Her satırda bir kullanıcıya ait şifre bilgileri gibi benzer veriler bulunur ve sütunlarda ise aynı türde veriler yer alır. Bu model, tek bir tablodan oluşan bir veri modelidir</a:t>
            </a:r>
          </a:p>
        </p:txBody>
      </p:sp>
      <p:sp>
        <p:nvSpPr>
          <p:cNvPr name="TextBox 5" id="5"/>
          <p:cNvSpPr txBox="true"/>
          <p:nvPr/>
        </p:nvSpPr>
        <p:spPr>
          <a:xfrm rot="0">
            <a:off x="652059" y="2030854"/>
            <a:ext cx="6994190" cy="438255"/>
          </a:xfrm>
          <a:prstGeom prst="rect">
            <a:avLst/>
          </a:prstGeom>
        </p:spPr>
        <p:txBody>
          <a:bodyPr anchor="t" rtlCol="false" tIns="0" lIns="0" bIns="0" rIns="0">
            <a:spAutoFit/>
          </a:bodyPr>
          <a:lstStyle/>
          <a:p>
            <a:pPr algn="ctr">
              <a:lnSpc>
                <a:spcPts val="3470"/>
              </a:lnSpc>
              <a:spcBef>
                <a:spcPct val="0"/>
              </a:spcBef>
            </a:pPr>
            <a:r>
              <a:rPr lang="en-US" sz="2478">
                <a:solidFill>
                  <a:srgbClr val="FFFFFF"/>
                </a:solidFill>
                <a:latin typeface="DejaVu Serif Bold"/>
              </a:rPr>
              <a:t>DÜZ MODEL VEYA TABLO MODELİ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48294" y="354577"/>
            <a:ext cx="7911006" cy="4476849"/>
          </a:xfrm>
          <a:custGeom>
            <a:avLst/>
            <a:gdLst/>
            <a:ahLst/>
            <a:cxnLst/>
            <a:rect r="r" b="b" t="t" l="l"/>
            <a:pathLst>
              <a:path h="4476849" w="7911006">
                <a:moveTo>
                  <a:pt x="0" y="0"/>
                </a:moveTo>
                <a:lnTo>
                  <a:pt x="7911006" y="0"/>
                </a:lnTo>
                <a:lnTo>
                  <a:pt x="7911006" y="4476849"/>
                </a:lnTo>
                <a:lnTo>
                  <a:pt x="0" y="4476849"/>
                </a:lnTo>
                <a:lnTo>
                  <a:pt x="0" y="0"/>
                </a:lnTo>
                <a:close/>
              </a:path>
            </a:pathLst>
          </a:custGeom>
          <a:blipFill>
            <a:blip r:embed="rId2"/>
            <a:stretch>
              <a:fillRect l="0" t="-22398" r="-51018" b="0"/>
            </a:stretch>
          </a:blipFill>
        </p:spPr>
      </p:sp>
      <p:sp>
        <p:nvSpPr>
          <p:cNvPr name="TextBox 3" id="3"/>
          <p:cNvSpPr txBox="true"/>
          <p:nvPr/>
        </p:nvSpPr>
        <p:spPr>
          <a:xfrm rot="0">
            <a:off x="837499" y="971550"/>
            <a:ext cx="5209985"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HİYERAŞİK VERİ MODELİ:</a:t>
            </a:r>
          </a:p>
        </p:txBody>
      </p:sp>
      <p:sp>
        <p:nvSpPr>
          <p:cNvPr name="TextBox 4" id="4"/>
          <p:cNvSpPr txBox="true"/>
          <p:nvPr/>
        </p:nvSpPr>
        <p:spPr>
          <a:xfrm rot="0">
            <a:off x="204797" y="1930770"/>
            <a:ext cx="8333717" cy="1286363"/>
          </a:xfrm>
          <a:prstGeom prst="rect">
            <a:avLst/>
          </a:prstGeom>
        </p:spPr>
        <p:txBody>
          <a:bodyPr anchor="t" rtlCol="false" tIns="0" lIns="0" bIns="0" rIns="0">
            <a:spAutoFit/>
          </a:bodyPr>
          <a:lstStyle/>
          <a:p>
            <a:pPr algn="ctr">
              <a:lnSpc>
                <a:spcPts val="2596"/>
              </a:lnSpc>
              <a:spcBef>
                <a:spcPct val="0"/>
              </a:spcBef>
            </a:pPr>
            <a:r>
              <a:rPr lang="en-US" sz="1854">
                <a:solidFill>
                  <a:srgbClr val="FFFFFF"/>
                </a:solidFill>
                <a:latin typeface="DejaVu Serif Bold"/>
              </a:rPr>
              <a:t>ADINI VERİ DEPOLAMA YÖNTEMLERİNDEN ALAN BU VERİ TABANI MODELİNİN YAPISAL VERİLERİNE KAYIT ADI VERİLİR BİR AĞAÇ GİBİDİR KÖK VE ÇOCUKLARDAN OLUŞUR</a:t>
            </a:r>
          </a:p>
        </p:txBody>
      </p:sp>
      <p:sp>
        <p:nvSpPr>
          <p:cNvPr name="TextBox 5" id="5"/>
          <p:cNvSpPr txBox="true"/>
          <p:nvPr/>
        </p:nvSpPr>
        <p:spPr>
          <a:xfrm rot="0">
            <a:off x="837499" y="5086350"/>
            <a:ext cx="3247192"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AĞ VERİ MODELİ:</a:t>
            </a:r>
          </a:p>
        </p:txBody>
      </p:sp>
      <p:sp>
        <p:nvSpPr>
          <p:cNvPr name="Freeform 6" id="6"/>
          <p:cNvSpPr/>
          <p:nvPr/>
        </p:nvSpPr>
        <p:spPr>
          <a:xfrm flipH="false" flipV="false" rot="0">
            <a:off x="9348294" y="5143500"/>
            <a:ext cx="7911006" cy="4178700"/>
          </a:xfrm>
          <a:custGeom>
            <a:avLst/>
            <a:gdLst/>
            <a:ahLst/>
            <a:cxnLst/>
            <a:rect r="r" b="b" t="t" l="l"/>
            <a:pathLst>
              <a:path h="4178700" w="7911006">
                <a:moveTo>
                  <a:pt x="0" y="0"/>
                </a:moveTo>
                <a:lnTo>
                  <a:pt x="7911006" y="0"/>
                </a:lnTo>
                <a:lnTo>
                  <a:pt x="7911006" y="4178700"/>
                </a:lnTo>
                <a:lnTo>
                  <a:pt x="0" y="4178700"/>
                </a:lnTo>
                <a:lnTo>
                  <a:pt x="0" y="0"/>
                </a:lnTo>
                <a:close/>
              </a:path>
            </a:pathLst>
          </a:custGeom>
          <a:blipFill>
            <a:blip r:embed="rId3"/>
            <a:stretch>
              <a:fillRect l="-222" t="0" r="-1281" b="0"/>
            </a:stretch>
          </a:blipFill>
        </p:spPr>
      </p:sp>
      <p:sp>
        <p:nvSpPr>
          <p:cNvPr name="TextBox 7" id="7"/>
          <p:cNvSpPr txBox="true"/>
          <p:nvPr/>
        </p:nvSpPr>
        <p:spPr>
          <a:xfrm rot="0">
            <a:off x="204797" y="6135354"/>
            <a:ext cx="9143497" cy="947288"/>
          </a:xfrm>
          <a:prstGeom prst="rect">
            <a:avLst/>
          </a:prstGeom>
        </p:spPr>
        <p:txBody>
          <a:bodyPr anchor="t" rtlCol="false" tIns="0" lIns="0" bIns="0" rIns="0">
            <a:spAutoFit/>
          </a:bodyPr>
          <a:lstStyle/>
          <a:p>
            <a:pPr algn="ctr">
              <a:lnSpc>
                <a:spcPts val="2477"/>
              </a:lnSpc>
              <a:spcBef>
                <a:spcPct val="0"/>
              </a:spcBef>
            </a:pPr>
            <a:r>
              <a:rPr lang="en-US" sz="1769">
                <a:solidFill>
                  <a:srgbClr val="FFFFFF"/>
                </a:solidFill>
                <a:latin typeface="DejaVu Serif Bold"/>
              </a:rPr>
              <a:t>HİYERAŞİK VERİ MODELİNİN GELİŞMİŞ HALİDİR  VERİLER BİRİBİRİ İLE İLİŞKİLİ OLDUGUNDAN KOLAY KABUL EDİLMİŞTİR  BİRDEN ÇOĞA VEYA ÇOKTAN ÇOĞA İLİŞKİLER İÇEREBİLİR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028700"/>
            <a:ext cx="8680262" cy="3791370"/>
          </a:xfrm>
          <a:custGeom>
            <a:avLst/>
            <a:gdLst/>
            <a:ahLst/>
            <a:cxnLst/>
            <a:rect r="r" b="b" t="t" l="l"/>
            <a:pathLst>
              <a:path h="3791370" w="8680262">
                <a:moveTo>
                  <a:pt x="0" y="0"/>
                </a:moveTo>
                <a:lnTo>
                  <a:pt x="8680262" y="0"/>
                </a:lnTo>
                <a:lnTo>
                  <a:pt x="8680262" y="3791370"/>
                </a:lnTo>
                <a:lnTo>
                  <a:pt x="0" y="3791370"/>
                </a:lnTo>
                <a:lnTo>
                  <a:pt x="0" y="0"/>
                </a:lnTo>
                <a:close/>
              </a:path>
            </a:pathLst>
          </a:custGeom>
          <a:blipFill>
            <a:blip r:embed="rId2"/>
            <a:stretch>
              <a:fillRect l="0" t="-1467" r="0" b="-1467"/>
            </a:stretch>
          </a:blipFill>
        </p:spPr>
      </p:sp>
      <p:sp>
        <p:nvSpPr>
          <p:cNvPr name="TextBox 3" id="3"/>
          <p:cNvSpPr txBox="true"/>
          <p:nvPr/>
        </p:nvSpPr>
        <p:spPr>
          <a:xfrm rot="0">
            <a:off x="487278" y="971550"/>
            <a:ext cx="649224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İLİŞKİSEL VERİ MODELİ:</a:t>
            </a:r>
          </a:p>
        </p:txBody>
      </p:sp>
      <p:sp>
        <p:nvSpPr>
          <p:cNvPr name="TextBox 4" id="4"/>
          <p:cNvSpPr txBox="true"/>
          <p:nvPr/>
        </p:nvSpPr>
        <p:spPr>
          <a:xfrm rot="0">
            <a:off x="0" y="2173928"/>
            <a:ext cx="9144000" cy="1168880"/>
          </a:xfrm>
          <a:prstGeom prst="rect">
            <a:avLst/>
          </a:prstGeom>
        </p:spPr>
        <p:txBody>
          <a:bodyPr anchor="t" rtlCol="false" tIns="0" lIns="0" bIns="0" rIns="0">
            <a:spAutoFit/>
          </a:bodyPr>
          <a:lstStyle/>
          <a:p>
            <a:pPr algn="ctr">
              <a:lnSpc>
                <a:spcPts val="2263"/>
              </a:lnSpc>
              <a:spcBef>
                <a:spcPct val="0"/>
              </a:spcBef>
            </a:pPr>
            <a:r>
              <a:rPr lang="en-US" sz="1616">
                <a:solidFill>
                  <a:srgbClr val="FFFFFF"/>
                </a:solidFill>
                <a:latin typeface="DejaVu Serif Bold"/>
              </a:rPr>
              <a:t>HİYERAŞİK VE AĞ VERİ MODELLERİNİN YETERSİZ KALMASI SONUCU ORTAYA CIKMIŞTIRTEMEL OLARAK İLİŞKİ KAVRAMINA DAYANIR ÇEŞİTLİ İLİŞKİ ÖRNEKLERİNDE OLUŞUR İKİ BOYUTLU SATIR VE SUTUNLARLA GÖSTERİLİR HER SATIRDA BİRBİRİİ İLE İLİŞKİLİ VERİLER DEPOLANIR</a:t>
            </a:r>
          </a:p>
        </p:txBody>
      </p:sp>
      <p:sp>
        <p:nvSpPr>
          <p:cNvPr name="TextBox 5" id="5"/>
          <p:cNvSpPr txBox="true"/>
          <p:nvPr/>
        </p:nvSpPr>
        <p:spPr>
          <a:xfrm rot="0">
            <a:off x="1169941" y="4894961"/>
            <a:ext cx="649224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NESNE YÖNELİMLİ VERİ MODELİ:</a:t>
            </a:r>
          </a:p>
        </p:txBody>
      </p:sp>
      <p:sp>
        <p:nvSpPr>
          <p:cNvPr name="Freeform 6" id="6"/>
          <p:cNvSpPr/>
          <p:nvPr/>
        </p:nvSpPr>
        <p:spPr>
          <a:xfrm flipH="false" flipV="false" rot="0">
            <a:off x="9144000" y="5872003"/>
            <a:ext cx="8680262" cy="3531319"/>
          </a:xfrm>
          <a:custGeom>
            <a:avLst/>
            <a:gdLst/>
            <a:ahLst/>
            <a:cxnLst/>
            <a:rect r="r" b="b" t="t" l="l"/>
            <a:pathLst>
              <a:path h="3531319" w="8680262">
                <a:moveTo>
                  <a:pt x="0" y="0"/>
                </a:moveTo>
                <a:lnTo>
                  <a:pt x="8680262" y="0"/>
                </a:lnTo>
                <a:lnTo>
                  <a:pt x="8680262" y="3531320"/>
                </a:lnTo>
                <a:lnTo>
                  <a:pt x="0" y="3531320"/>
                </a:lnTo>
                <a:lnTo>
                  <a:pt x="0" y="0"/>
                </a:lnTo>
                <a:close/>
              </a:path>
            </a:pathLst>
          </a:custGeom>
          <a:blipFill>
            <a:blip r:embed="rId3"/>
            <a:stretch>
              <a:fillRect l="-1045" t="-2675" r="0" b="0"/>
            </a:stretch>
          </a:blipFill>
        </p:spPr>
      </p:sp>
      <p:sp>
        <p:nvSpPr>
          <p:cNvPr name="TextBox 7" id="7"/>
          <p:cNvSpPr txBox="true"/>
          <p:nvPr/>
        </p:nvSpPr>
        <p:spPr>
          <a:xfrm rot="0">
            <a:off x="0" y="6463742"/>
            <a:ext cx="8730140" cy="750199"/>
          </a:xfrm>
          <a:prstGeom prst="rect">
            <a:avLst/>
          </a:prstGeom>
        </p:spPr>
        <p:txBody>
          <a:bodyPr anchor="t" rtlCol="false" tIns="0" lIns="0" bIns="0" rIns="0">
            <a:spAutoFit/>
          </a:bodyPr>
          <a:lstStyle/>
          <a:p>
            <a:pPr algn="ctr">
              <a:lnSpc>
                <a:spcPts val="2904"/>
              </a:lnSpc>
              <a:spcBef>
                <a:spcPct val="0"/>
              </a:spcBef>
            </a:pPr>
            <a:r>
              <a:rPr lang="en-US" sz="2074">
                <a:solidFill>
                  <a:srgbClr val="FFFFFF"/>
                </a:solidFill>
                <a:latin typeface="DejaVu Serif Bold"/>
              </a:rPr>
              <a:t>NESNE YÖNELİMLİ PROGRAMLAMAYA DAYANAN MODELDİR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250180" y="4888588"/>
            <a:ext cx="7787640" cy="4114800"/>
          </a:xfrm>
          <a:custGeom>
            <a:avLst/>
            <a:gdLst/>
            <a:ahLst/>
            <a:cxnLst/>
            <a:rect r="r" b="b" t="t" l="l"/>
            <a:pathLst>
              <a:path h="4114800" w="7787640">
                <a:moveTo>
                  <a:pt x="0" y="0"/>
                </a:moveTo>
                <a:lnTo>
                  <a:pt x="7787640" y="0"/>
                </a:lnTo>
                <a:lnTo>
                  <a:pt x="7787640" y="4114800"/>
                </a:lnTo>
                <a:lnTo>
                  <a:pt x="0" y="4114800"/>
                </a:lnTo>
                <a:lnTo>
                  <a:pt x="0" y="0"/>
                </a:lnTo>
                <a:close/>
              </a:path>
            </a:pathLst>
          </a:custGeom>
          <a:blipFill>
            <a:blip r:embed="rId2"/>
            <a:stretch>
              <a:fillRect l="0" t="0" r="0" b="0"/>
            </a:stretch>
          </a:blipFill>
        </p:spPr>
      </p:sp>
      <p:sp>
        <p:nvSpPr>
          <p:cNvPr name="TextBox 3" id="3"/>
          <p:cNvSpPr txBox="true"/>
          <p:nvPr/>
        </p:nvSpPr>
        <p:spPr>
          <a:xfrm rot="0">
            <a:off x="1028700" y="971550"/>
            <a:ext cx="649224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NESNE İLİŞKİSEL VERİ MODELİ:</a:t>
            </a:r>
          </a:p>
        </p:txBody>
      </p:sp>
      <p:sp>
        <p:nvSpPr>
          <p:cNvPr name="TextBox 4" id="4"/>
          <p:cNvSpPr txBox="true"/>
          <p:nvPr/>
        </p:nvSpPr>
        <p:spPr>
          <a:xfrm rot="0">
            <a:off x="3782890" y="2104494"/>
            <a:ext cx="10161344" cy="2031619"/>
          </a:xfrm>
          <a:prstGeom prst="rect">
            <a:avLst/>
          </a:prstGeom>
        </p:spPr>
        <p:txBody>
          <a:bodyPr anchor="t" rtlCol="false" tIns="0" lIns="0" bIns="0" rIns="0">
            <a:spAutoFit/>
          </a:bodyPr>
          <a:lstStyle/>
          <a:p>
            <a:pPr algn="ctr">
              <a:lnSpc>
                <a:spcPts val="3165"/>
              </a:lnSpc>
            </a:pPr>
            <a:r>
              <a:rPr lang="en-US" sz="2260">
                <a:solidFill>
                  <a:srgbClr val="FFFFFF"/>
                </a:solidFill>
                <a:latin typeface="DejaVu Serif Bold"/>
              </a:rPr>
              <a:t>Nesne ilişkisel veri</a:t>
            </a:r>
          </a:p>
          <a:p>
            <a:pPr algn="ctr">
              <a:lnSpc>
                <a:spcPts val="3165"/>
              </a:lnSpc>
            </a:pPr>
            <a:r>
              <a:rPr lang="en-US" sz="2260">
                <a:solidFill>
                  <a:srgbClr val="FFFFFF"/>
                </a:solidFill>
                <a:latin typeface="DejaVu Serif Bold"/>
              </a:rPr>
              <a:t>tabanı, ilişkisel işlevselliğin üzerine nesne yönelimli</a:t>
            </a:r>
          </a:p>
          <a:p>
            <a:pPr algn="ctr">
              <a:lnSpc>
                <a:spcPts val="3165"/>
              </a:lnSpc>
            </a:pPr>
            <a:r>
              <a:rPr lang="en-US" sz="2260">
                <a:solidFill>
                  <a:srgbClr val="FFFFFF"/>
                </a:solidFill>
                <a:latin typeface="DejaVu Serif Bold"/>
              </a:rPr>
              <a:t>özellikler içerir. İlişkisel veri tabanları içinde nesne</a:t>
            </a:r>
          </a:p>
          <a:p>
            <a:pPr algn="ctr">
              <a:lnSpc>
                <a:spcPts val="3165"/>
              </a:lnSpc>
            </a:pPr>
            <a:r>
              <a:rPr lang="en-US" sz="2260">
                <a:solidFill>
                  <a:srgbClr val="FFFFFF"/>
                </a:solidFill>
                <a:latin typeface="DejaVu Serif Bold"/>
              </a:rPr>
              <a:t>yönelimli karakteristikler içeren ilk veri tabanı 1997</a:t>
            </a:r>
          </a:p>
          <a:p>
            <a:pPr algn="ctr">
              <a:lnSpc>
                <a:spcPts val="3165"/>
              </a:lnSpc>
              <a:spcBef>
                <a:spcPct val="0"/>
              </a:spcBef>
            </a:pPr>
            <a:r>
              <a:rPr lang="en-US" sz="2260">
                <a:solidFill>
                  <a:srgbClr val="FFFFFF"/>
                </a:solidFill>
                <a:latin typeface="DejaVu Serif Bold"/>
              </a:rPr>
              <a:t>yılında piyasaya sunulan Oracle8’dir</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971550"/>
            <a:ext cx="649224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ÇOKLU ORTAM VERİ MODELİ:</a:t>
            </a:r>
          </a:p>
        </p:txBody>
      </p:sp>
      <p:sp>
        <p:nvSpPr>
          <p:cNvPr name="TextBox 3" id="3"/>
          <p:cNvSpPr txBox="true"/>
          <p:nvPr/>
        </p:nvSpPr>
        <p:spPr>
          <a:xfrm rot="0">
            <a:off x="487278" y="5596567"/>
            <a:ext cx="6492240" cy="439928"/>
          </a:xfrm>
          <a:prstGeom prst="rect">
            <a:avLst/>
          </a:prstGeom>
        </p:spPr>
        <p:txBody>
          <a:bodyPr anchor="t" rtlCol="false" tIns="0" lIns="0" bIns="0" rIns="0">
            <a:spAutoFit/>
          </a:bodyPr>
          <a:lstStyle/>
          <a:p>
            <a:pPr algn="ctr">
              <a:lnSpc>
                <a:spcPts val="3472"/>
              </a:lnSpc>
              <a:spcBef>
                <a:spcPct val="0"/>
              </a:spcBef>
            </a:pPr>
            <a:r>
              <a:rPr lang="en-US" sz="2480">
                <a:solidFill>
                  <a:srgbClr val="FFFFFF"/>
                </a:solidFill>
                <a:latin typeface="DejaVu Serif Bold"/>
              </a:rPr>
              <a:t>DAĞTIK VERİ MODELİ:</a:t>
            </a:r>
          </a:p>
        </p:txBody>
      </p:sp>
      <p:sp>
        <p:nvSpPr>
          <p:cNvPr name="TextBox 4" id="4"/>
          <p:cNvSpPr txBox="true"/>
          <p:nvPr/>
        </p:nvSpPr>
        <p:spPr>
          <a:xfrm rot="0">
            <a:off x="724417" y="2031961"/>
            <a:ext cx="11559015" cy="1421532"/>
          </a:xfrm>
          <a:prstGeom prst="rect">
            <a:avLst/>
          </a:prstGeom>
        </p:spPr>
        <p:txBody>
          <a:bodyPr anchor="t" rtlCol="false" tIns="0" lIns="0" bIns="0" rIns="0">
            <a:spAutoFit/>
          </a:bodyPr>
          <a:lstStyle/>
          <a:p>
            <a:pPr algn="ctr">
              <a:lnSpc>
                <a:spcPts val="2773"/>
              </a:lnSpc>
              <a:spcBef>
                <a:spcPct val="0"/>
              </a:spcBef>
            </a:pPr>
            <a:r>
              <a:rPr lang="en-US" sz="1980">
                <a:solidFill>
                  <a:srgbClr val="FFFFFF"/>
                </a:solidFill>
                <a:latin typeface="DejaVu Serif Bold"/>
              </a:rPr>
              <a:t>NESNE İLİŞKİSEL VERİ TABANINA BENZER FİLİM,MÜZİK ,VİDEO GİBİ VERİLERİ İŞLEMEK İŞLERKEN ADIMLARI KULLANICIYA GÖSTERMEK AMACI İLE KULLANILIR GÖRÜNTÜLÜ EĞTİM ÜÇ BOYUTLU GÖRÜNTÜLEME GİBİ  BİR ÇOK ALANDA KULLANILMAKTADIR</a:t>
            </a:r>
          </a:p>
        </p:txBody>
      </p:sp>
      <p:sp>
        <p:nvSpPr>
          <p:cNvPr name="TextBox 5" id="5"/>
          <p:cNvSpPr txBox="true"/>
          <p:nvPr/>
        </p:nvSpPr>
        <p:spPr>
          <a:xfrm rot="0">
            <a:off x="724417" y="7046634"/>
            <a:ext cx="14730859" cy="1074079"/>
          </a:xfrm>
          <a:prstGeom prst="rect">
            <a:avLst/>
          </a:prstGeom>
        </p:spPr>
        <p:txBody>
          <a:bodyPr anchor="t" rtlCol="false" tIns="0" lIns="0" bIns="0" rIns="0">
            <a:spAutoFit/>
          </a:bodyPr>
          <a:lstStyle/>
          <a:p>
            <a:pPr algn="ctr">
              <a:lnSpc>
                <a:spcPts val="2796"/>
              </a:lnSpc>
              <a:spcBef>
                <a:spcPct val="0"/>
              </a:spcBef>
            </a:pPr>
            <a:r>
              <a:rPr lang="en-US" sz="1997">
                <a:solidFill>
                  <a:srgbClr val="FFFFFF"/>
                </a:solidFill>
                <a:latin typeface="DejaVu Serif Bold"/>
              </a:rPr>
              <a:t>İKİ YADA DAHA ÇOK BİLGİSAYARDAKİ DEPOLANAN BİR AĞ ÜZERİNDEKİ VERİLERİ İŞLEMEK İÇİN KULLANILAN VERİ TABANI GURUBUDUR PARÇALANARAK SORGULAMA HIZLANDIRILIR BİRDEN COK VERİ TABANINDA ÇALIŞSADA TEK BİR VERİ TABANI KULLANIYORMUŞ GİBİ GÖRÜNÜR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DAF_yZY3TEY</dc:identifier>
  <dcterms:modified xsi:type="dcterms:W3CDTF">2011-08-01T06:04:30Z</dcterms:modified>
  <cp:revision>1</cp:revision>
  <dc:title>Paragraf metniniz</dc:title>
</cp:coreProperties>
</file>